
<file path=[Content_Types].xml><?xml version="1.0" encoding="utf-8"?>
<Types xmlns="http://schemas.openxmlformats.org/package/2006/content-types">
  <Default Extension="jfif" ContentType="image/jpeg"/>
  <Default Extension="jpeg" ContentType="image/jpeg"/>
  <Default Extension="jpg" ContentType="image/jpe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B30E99F-2FC1-4A15-9213-132A9126C2A1}" v="65" dt="2022-02-05T17:09:10.51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[Historic_Nashville_City_Cemetery.xlsx]Sheet1!PivotTable1</c:name>
    <c:fmtId val="4"/>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Where are our trees from?</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pivotFmt>
      <c:pivotFmt>
        <c:idx val="3"/>
        <c:spPr>
          <a:solidFill>
            <a:schemeClr val="accent1"/>
          </a:solidFill>
          <a:ln>
            <a:noFill/>
          </a:ln>
          <a:effectLst/>
        </c:spPr>
      </c:pivotFmt>
      <c:pivotFmt>
        <c:idx val="4"/>
        <c:spPr>
          <a:solidFill>
            <a:schemeClr val="accent1"/>
          </a:solidFill>
          <a:ln>
            <a:noFill/>
          </a:ln>
          <a:effectLst/>
        </c:spPr>
      </c:pivotFmt>
      <c:pivotFmt>
        <c:idx val="5"/>
        <c:spPr>
          <a:solidFill>
            <a:schemeClr val="accent1"/>
          </a:solidFill>
          <a:ln>
            <a:noFill/>
          </a:ln>
          <a:effectLst/>
        </c:spPr>
      </c:pivotFmt>
      <c:pivotFmt>
        <c:idx val="6"/>
        <c:spPr>
          <a:solidFill>
            <a:schemeClr val="accent1"/>
          </a:solidFill>
          <a:ln>
            <a:noFill/>
          </a:ln>
          <a:effectLst/>
        </c:spPr>
      </c:pivotFmt>
      <c:pivotFmt>
        <c:idx val="7"/>
        <c:spPr>
          <a:solidFill>
            <a:schemeClr val="accent1"/>
          </a:solidFill>
          <a:ln>
            <a:noFill/>
          </a:ln>
          <a:effectLst/>
        </c:spPr>
      </c:pivotFmt>
      <c:pivotFmt>
        <c:idx val="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a:noFill/>
          </a:ln>
          <a:effectLst/>
        </c:spPr>
      </c:pivotFmt>
      <c:pivotFmt>
        <c:idx val="10"/>
        <c:spPr>
          <a:solidFill>
            <a:schemeClr val="accent1"/>
          </a:solidFill>
          <a:ln>
            <a:noFill/>
          </a:ln>
          <a:effectLst/>
        </c:spPr>
      </c:pivotFmt>
      <c:pivotFmt>
        <c:idx val="11"/>
        <c:spPr>
          <a:solidFill>
            <a:schemeClr val="accent1"/>
          </a:solidFill>
          <a:ln>
            <a:noFill/>
          </a:ln>
          <a:effectLst/>
        </c:spPr>
      </c:pivotFmt>
      <c:pivotFmt>
        <c:idx val="12"/>
        <c:spPr>
          <a:solidFill>
            <a:schemeClr val="accent1"/>
          </a:solidFill>
          <a:ln>
            <a:noFill/>
          </a:ln>
          <a:effectLst/>
        </c:spPr>
      </c:pivotFmt>
      <c:pivotFmt>
        <c:idx val="13"/>
        <c:spPr>
          <a:solidFill>
            <a:schemeClr val="accent1"/>
          </a:solidFill>
          <a:ln>
            <a:noFill/>
          </a:ln>
          <a:effectLst/>
        </c:spPr>
      </c:pivotFmt>
      <c:pivotFmt>
        <c:idx val="14"/>
        <c:spPr>
          <a:solidFill>
            <a:schemeClr val="accent1"/>
          </a:solidFill>
          <a:ln>
            <a:noFill/>
          </a:ln>
          <a:effectLst/>
        </c:spPr>
      </c:pivotFmt>
    </c:pivotFmts>
    <c:plotArea>
      <c:layout>
        <c:manualLayout>
          <c:layoutTarget val="inner"/>
          <c:xMode val="edge"/>
          <c:yMode val="edge"/>
          <c:x val="0.10480293088363954"/>
          <c:y val="0.18097222222222226"/>
          <c:w val="0.46641666666666665"/>
          <c:h val="0.77736111111111106"/>
        </c:manualLayout>
      </c:layout>
      <c:doughnutChart>
        <c:varyColors val="1"/>
        <c:ser>
          <c:idx val="0"/>
          <c:order val="0"/>
          <c:tx>
            <c:strRef>
              <c:f>Sheet1!$B$3</c:f>
              <c:strCache>
                <c:ptCount val="1"/>
                <c:pt idx="0">
                  <c:v>Total</c:v>
                </c:pt>
              </c:strCache>
            </c:strRef>
          </c:tx>
          <c:dPt>
            <c:idx val="0"/>
            <c:bubble3D val="0"/>
            <c:spPr>
              <a:solidFill>
                <a:schemeClr val="accent1"/>
              </a:solidFill>
              <a:ln>
                <a:noFill/>
              </a:ln>
              <a:effectLst/>
            </c:spPr>
            <c:extLst>
              <c:ext xmlns:c16="http://schemas.microsoft.com/office/drawing/2014/chart" uri="{C3380CC4-5D6E-409C-BE32-E72D297353CC}">
                <c16:uniqueId val="{00000001-E9A4-440B-89F9-C39D5E0852F5}"/>
              </c:ext>
            </c:extLst>
          </c:dPt>
          <c:dPt>
            <c:idx val="1"/>
            <c:bubble3D val="0"/>
            <c:spPr>
              <a:solidFill>
                <a:schemeClr val="accent2"/>
              </a:solidFill>
              <a:ln>
                <a:noFill/>
              </a:ln>
              <a:effectLst/>
            </c:spPr>
            <c:extLst>
              <c:ext xmlns:c16="http://schemas.microsoft.com/office/drawing/2014/chart" uri="{C3380CC4-5D6E-409C-BE32-E72D297353CC}">
                <c16:uniqueId val="{00000003-E9A4-440B-89F9-C39D5E0852F5}"/>
              </c:ext>
            </c:extLst>
          </c:dPt>
          <c:dPt>
            <c:idx val="2"/>
            <c:bubble3D val="0"/>
            <c:spPr>
              <a:solidFill>
                <a:schemeClr val="accent3"/>
              </a:solidFill>
              <a:ln>
                <a:noFill/>
              </a:ln>
              <a:effectLst/>
            </c:spPr>
            <c:extLst>
              <c:ext xmlns:c16="http://schemas.microsoft.com/office/drawing/2014/chart" uri="{C3380CC4-5D6E-409C-BE32-E72D297353CC}">
                <c16:uniqueId val="{00000005-E9A4-440B-89F9-C39D5E0852F5}"/>
              </c:ext>
            </c:extLst>
          </c:dPt>
          <c:dPt>
            <c:idx val="3"/>
            <c:bubble3D val="0"/>
            <c:spPr>
              <a:solidFill>
                <a:schemeClr val="accent4"/>
              </a:solidFill>
              <a:ln>
                <a:noFill/>
              </a:ln>
              <a:effectLst/>
            </c:spPr>
            <c:extLst>
              <c:ext xmlns:c16="http://schemas.microsoft.com/office/drawing/2014/chart" uri="{C3380CC4-5D6E-409C-BE32-E72D297353CC}">
                <c16:uniqueId val="{00000007-E9A4-440B-89F9-C39D5E0852F5}"/>
              </c:ext>
            </c:extLst>
          </c:dPt>
          <c:dPt>
            <c:idx val="4"/>
            <c:bubble3D val="0"/>
            <c:spPr>
              <a:solidFill>
                <a:schemeClr val="accent5"/>
              </a:solidFill>
              <a:ln>
                <a:noFill/>
              </a:ln>
              <a:effectLst/>
            </c:spPr>
            <c:extLst>
              <c:ext xmlns:c16="http://schemas.microsoft.com/office/drawing/2014/chart" uri="{C3380CC4-5D6E-409C-BE32-E72D297353CC}">
                <c16:uniqueId val="{00000009-E9A4-440B-89F9-C39D5E0852F5}"/>
              </c:ext>
            </c:extLst>
          </c:dPt>
          <c:dPt>
            <c:idx val="5"/>
            <c:bubble3D val="0"/>
            <c:spPr>
              <a:solidFill>
                <a:srgbClr val="7030A0"/>
              </a:solidFill>
              <a:ln>
                <a:noFill/>
              </a:ln>
              <a:effectLst/>
            </c:spPr>
            <c:extLst>
              <c:ext xmlns:c16="http://schemas.microsoft.com/office/drawing/2014/chart" uri="{C3380CC4-5D6E-409C-BE32-E72D297353CC}">
                <c16:uniqueId val="{0000000B-E9A4-440B-89F9-C39D5E0852F5}"/>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Sheet1!$A$4:$A$10</c:f>
              <c:strCache>
                <c:ptCount val="6"/>
                <c:pt idx="0">
                  <c:v>Asia</c:v>
                </c:pt>
                <c:pt idx="1">
                  <c:v>Balkins</c:v>
                </c:pt>
                <c:pt idx="2">
                  <c:v>Canada</c:v>
                </c:pt>
                <c:pt idx="3">
                  <c:v>from Florida</c:v>
                </c:pt>
                <c:pt idx="4">
                  <c:v>Southern Europe/ Africa</c:v>
                </c:pt>
                <c:pt idx="5">
                  <c:v>Tn</c:v>
                </c:pt>
              </c:strCache>
            </c:strRef>
          </c:cat>
          <c:val>
            <c:numRef>
              <c:f>Sheet1!$B$4:$B$10</c:f>
              <c:numCache>
                <c:formatCode>General</c:formatCode>
                <c:ptCount val="6"/>
                <c:pt idx="0">
                  <c:v>10</c:v>
                </c:pt>
                <c:pt idx="1">
                  <c:v>1</c:v>
                </c:pt>
                <c:pt idx="2">
                  <c:v>1</c:v>
                </c:pt>
                <c:pt idx="3">
                  <c:v>2</c:v>
                </c:pt>
                <c:pt idx="4">
                  <c:v>2</c:v>
                </c:pt>
                <c:pt idx="5">
                  <c:v>24</c:v>
                </c:pt>
              </c:numCache>
            </c:numRef>
          </c:val>
          <c:extLst>
            <c:ext xmlns:c16="http://schemas.microsoft.com/office/drawing/2014/chart" uri="{C3380CC4-5D6E-409C-BE32-E72D297353CC}">
              <c16:uniqueId val="{0000000C-E9A4-440B-89F9-C39D5E0852F5}"/>
            </c:ext>
          </c:extLst>
        </c:ser>
        <c:dLbls>
          <c:showLegendKey val="0"/>
          <c:showVal val="0"/>
          <c:showCatName val="0"/>
          <c:showSerName val="0"/>
          <c:showPercent val="0"/>
          <c:showBubbleSize val="0"/>
          <c:showLeaderLines val="1"/>
        </c:dLbls>
        <c:firstSliceAng val="0"/>
        <c:holeSize val="50"/>
      </c:doughnutChart>
      <c:spPr>
        <a:noFill/>
        <a:ln>
          <a:noFill/>
        </a:ln>
        <a:effectLst/>
      </c:spPr>
    </c:plotArea>
    <c:legend>
      <c:legendPos val="r"/>
      <c:layout>
        <c:manualLayout>
          <c:xMode val="edge"/>
          <c:yMode val="edge"/>
          <c:x val="0.58991119860017494"/>
          <c:y val="0.33527595508894725"/>
          <c:w val="0.2906443569553806"/>
          <c:h val="0.46875328083989504"/>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accent6">
        <a:lumMod val="40000"/>
        <a:lumOff val="60000"/>
      </a:schemeClr>
    </a:soli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[Historic_Nashville_City_Cemetery.xlsx]Sheet2!PivotTable2</c:name>
    <c:fmtId val="23"/>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Mary, Mary, How Does</a:t>
            </a:r>
            <a:r>
              <a:rPr lang="en-US" baseline="0"/>
              <a:t> Your Arboretum Bloom?</a:t>
            </a:r>
            <a:endParaRPr lang="en-US"/>
          </a:p>
        </c:rich>
      </c:tx>
      <c:layout>
        <c:manualLayout>
          <c:xMode val="edge"/>
          <c:yMode val="edge"/>
          <c:x val="0.14619057001031435"/>
          <c:y val="3.5117924413642129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2"/>
          </a:solidFill>
          <a:ln>
            <a:noFill/>
          </a:ln>
          <a:effectLst/>
        </c:spPr>
      </c:pivotFmt>
      <c:pivotFmt>
        <c:idx val="2"/>
        <c:spPr>
          <a:solidFill>
            <a:srgbClr val="F90FD8"/>
          </a:solidFill>
          <a:ln>
            <a:noFill/>
          </a:ln>
          <a:effectLst/>
        </c:spPr>
      </c:pivotFmt>
      <c:pivotFmt>
        <c:idx val="3"/>
        <c:spPr>
          <a:solidFill>
            <a:srgbClr val="F90FD8"/>
          </a:solidFill>
          <a:ln>
            <a:noFill/>
          </a:ln>
          <a:effectLst/>
        </c:spPr>
      </c:pivotFmt>
      <c:pivotFmt>
        <c:idx val="4"/>
        <c:spPr>
          <a:solidFill>
            <a:srgbClr val="CC00FF"/>
          </a:solidFill>
          <a:ln>
            <a:noFill/>
          </a:ln>
          <a:effectLst/>
        </c:spPr>
      </c:pivotFmt>
      <c:pivotFmt>
        <c:idx val="5"/>
        <c:spPr>
          <a:solidFill>
            <a:schemeClr val="bg1">
              <a:lumMod val="75000"/>
            </a:schemeClr>
          </a:solidFill>
          <a:ln>
            <a:noFill/>
          </a:ln>
          <a:effectLst/>
        </c:spPr>
      </c:pivotFmt>
      <c:pivotFmt>
        <c:idx val="6"/>
        <c:spPr>
          <a:solidFill>
            <a:srgbClr val="FF0000"/>
          </a:solidFill>
          <a:ln>
            <a:noFill/>
          </a:ln>
          <a:effectLst/>
        </c:spPr>
      </c:pivotFmt>
      <c:pivotFmt>
        <c:idx val="7"/>
        <c:spPr>
          <a:solidFill>
            <a:schemeClr val="tx1">
              <a:lumMod val="50000"/>
              <a:lumOff val="50000"/>
            </a:schemeClr>
          </a:solidFill>
          <a:ln>
            <a:noFill/>
          </a:ln>
          <a:effectLst/>
        </c:spPr>
      </c:pivotFmt>
      <c:pivotFmt>
        <c:idx val="8"/>
        <c:spPr>
          <a:solidFill>
            <a:srgbClr val="FFFF00"/>
          </a:solidFill>
          <a:ln>
            <a:noFill/>
          </a:ln>
          <a:effectLst/>
        </c:spPr>
      </c:pivotFmt>
      <c:pivotFmt>
        <c:idx val="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0"/>
        <c:spPr>
          <a:solidFill>
            <a:srgbClr val="F90FD8"/>
          </a:solidFill>
          <a:ln>
            <a:noFill/>
          </a:ln>
          <a:effectLst/>
        </c:spPr>
      </c:pivotFmt>
      <c:pivotFmt>
        <c:idx val="11"/>
        <c:spPr>
          <a:solidFill>
            <a:srgbClr val="F90FD8"/>
          </a:solidFill>
          <a:ln>
            <a:noFill/>
          </a:ln>
          <a:effectLst/>
        </c:spPr>
      </c:pivotFmt>
      <c:pivotFmt>
        <c:idx val="12"/>
        <c:spPr>
          <a:solidFill>
            <a:srgbClr val="CC00FF"/>
          </a:solidFill>
          <a:ln>
            <a:noFill/>
          </a:ln>
          <a:effectLst/>
        </c:spPr>
      </c:pivotFmt>
      <c:pivotFmt>
        <c:idx val="13"/>
        <c:spPr>
          <a:solidFill>
            <a:schemeClr val="bg1">
              <a:lumMod val="75000"/>
            </a:schemeClr>
          </a:solidFill>
          <a:ln>
            <a:noFill/>
          </a:ln>
          <a:effectLst/>
        </c:spPr>
      </c:pivotFmt>
      <c:pivotFmt>
        <c:idx val="14"/>
        <c:spPr>
          <a:solidFill>
            <a:srgbClr val="FF0000"/>
          </a:solidFill>
          <a:ln>
            <a:noFill/>
          </a:ln>
          <a:effectLst/>
        </c:spPr>
      </c:pivotFmt>
      <c:pivotFmt>
        <c:idx val="15"/>
        <c:spPr>
          <a:solidFill>
            <a:schemeClr val="tx1">
              <a:lumMod val="50000"/>
              <a:lumOff val="50000"/>
            </a:schemeClr>
          </a:solidFill>
          <a:ln>
            <a:noFill/>
          </a:ln>
          <a:effectLst/>
        </c:spPr>
      </c:pivotFmt>
      <c:pivotFmt>
        <c:idx val="16"/>
        <c:spPr>
          <a:solidFill>
            <a:srgbClr val="FFFF00"/>
          </a:solidFill>
          <a:ln>
            <a:noFill/>
          </a:ln>
          <a:effectLst/>
        </c:spPr>
      </c:pivotFmt>
      <c:pivotFmt>
        <c:idx val="17"/>
        <c:spPr>
          <a:solidFill>
            <a:schemeClr val="accent2"/>
          </a:solidFill>
          <a:ln>
            <a:noFill/>
          </a:ln>
          <a:effectLst/>
        </c:spPr>
      </c:pivotFmt>
      <c:pivotFmt>
        <c:idx val="1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9"/>
        <c:spPr>
          <a:solidFill>
            <a:srgbClr val="F90FD8"/>
          </a:solidFill>
          <a:ln>
            <a:noFill/>
          </a:ln>
          <a:effectLst/>
        </c:spPr>
      </c:pivotFmt>
      <c:pivotFmt>
        <c:idx val="20"/>
        <c:spPr>
          <a:solidFill>
            <a:srgbClr val="F90FD8"/>
          </a:solidFill>
          <a:ln>
            <a:noFill/>
          </a:ln>
          <a:effectLst/>
        </c:spPr>
      </c:pivotFmt>
      <c:pivotFmt>
        <c:idx val="21"/>
        <c:spPr>
          <a:solidFill>
            <a:srgbClr val="CC00FF"/>
          </a:solidFill>
          <a:ln>
            <a:noFill/>
          </a:ln>
          <a:effectLst/>
        </c:spPr>
      </c:pivotFmt>
      <c:pivotFmt>
        <c:idx val="22"/>
        <c:spPr>
          <a:solidFill>
            <a:schemeClr val="bg1">
              <a:lumMod val="75000"/>
            </a:schemeClr>
          </a:solidFill>
          <a:ln>
            <a:noFill/>
          </a:ln>
          <a:effectLst/>
        </c:spPr>
      </c:pivotFmt>
      <c:pivotFmt>
        <c:idx val="23"/>
        <c:spPr>
          <a:solidFill>
            <a:srgbClr val="FF0000"/>
          </a:solidFill>
          <a:ln>
            <a:noFill/>
          </a:ln>
          <a:effectLst/>
        </c:spPr>
      </c:pivotFmt>
      <c:pivotFmt>
        <c:idx val="24"/>
        <c:spPr>
          <a:solidFill>
            <a:schemeClr val="tx1">
              <a:lumMod val="50000"/>
              <a:lumOff val="50000"/>
            </a:schemeClr>
          </a:solidFill>
          <a:ln>
            <a:noFill/>
          </a:ln>
          <a:effectLst/>
        </c:spPr>
      </c:pivotFmt>
      <c:pivotFmt>
        <c:idx val="25"/>
        <c:spPr>
          <a:solidFill>
            <a:srgbClr val="FFFF00"/>
          </a:solidFill>
          <a:ln>
            <a:noFill/>
          </a:ln>
          <a:effectLst/>
        </c:spPr>
      </c:pivotFmt>
      <c:pivotFmt>
        <c:idx val="26"/>
        <c:spPr>
          <a:solidFill>
            <a:schemeClr val="accent2"/>
          </a:solidFill>
          <a:ln>
            <a:noFill/>
          </a:ln>
          <a:effectLst/>
        </c:spPr>
      </c:pivotFmt>
    </c:pivotFmts>
    <c:plotArea>
      <c:layout/>
      <c:barChart>
        <c:barDir val="bar"/>
        <c:grouping val="clustered"/>
        <c:varyColors val="0"/>
        <c:ser>
          <c:idx val="0"/>
          <c:order val="0"/>
          <c:tx>
            <c:strRef>
              <c:f>Sheet2!$B$3</c:f>
              <c:strCache>
                <c:ptCount val="1"/>
                <c:pt idx="0">
                  <c:v>Total</c:v>
                </c:pt>
              </c:strCache>
            </c:strRef>
          </c:tx>
          <c:spPr>
            <a:solidFill>
              <a:schemeClr val="accent1"/>
            </a:solidFill>
            <a:ln>
              <a:noFill/>
            </a:ln>
            <a:effectLst/>
          </c:spPr>
          <c:invertIfNegative val="0"/>
          <c:dPt>
            <c:idx val="0"/>
            <c:invertIfNegative val="0"/>
            <c:bubble3D val="0"/>
            <c:spPr>
              <a:solidFill>
                <a:srgbClr val="F90FD8"/>
              </a:solidFill>
              <a:ln>
                <a:noFill/>
              </a:ln>
              <a:effectLst/>
            </c:spPr>
            <c:extLst>
              <c:ext xmlns:c16="http://schemas.microsoft.com/office/drawing/2014/chart" uri="{C3380CC4-5D6E-409C-BE32-E72D297353CC}">
                <c16:uniqueId val="{00000001-55A0-448F-AE91-8C5EF0B6125B}"/>
              </c:ext>
            </c:extLst>
          </c:dPt>
          <c:dPt>
            <c:idx val="1"/>
            <c:invertIfNegative val="0"/>
            <c:bubble3D val="0"/>
            <c:spPr>
              <a:solidFill>
                <a:srgbClr val="F90FD8"/>
              </a:solidFill>
              <a:ln>
                <a:noFill/>
              </a:ln>
              <a:effectLst/>
            </c:spPr>
            <c:extLst>
              <c:ext xmlns:c16="http://schemas.microsoft.com/office/drawing/2014/chart" uri="{C3380CC4-5D6E-409C-BE32-E72D297353CC}">
                <c16:uniqueId val="{00000003-55A0-448F-AE91-8C5EF0B6125B}"/>
              </c:ext>
            </c:extLst>
          </c:dPt>
          <c:dPt>
            <c:idx val="2"/>
            <c:invertIfNegative val="0"/>
            <c:bubble3D val="0"/>
            <c:spPr>
              <a:solidFill>
                <a:srgbClr val="CC00FF"/>
              </a:solidFill>
              <a:ln>
                <a:noFill/>
              </a:ln>
              <a:effectLst/>
            </c:spPr>
            <c:extLst>
              <c:ext xmlns:c16="http://schemas.microsoft.com/office/drawing/2014/chart" uri="{C3380CC4-5D6E-409C-BE32-E72D297353CC}">
                <c16:uniqueId val="{00000005-55A0-448F-AE91-8C5EF0B6125B}"/>
              </c:ext>
            </c:extLst>
          </c:dPt>
          <c:dPt>
            <c:idx val="3"/>
            <c:invertIfNegative val="0"/>
            <c:bubble3D val="0"/>
            <c:spPr>
              <a:solidFill>
                <a:schemeClr val="bg1">
                  <a:lumMod val="75000"/>
                </a:schemeClr>
              </a:solidFill>
              <a:ln>
                <a:noFill/>
              </a:ln>
              <a:effectLst/>
            </c:spPr>
            <c:extLst>
              <c:ext xmlns:c16="http://schemas.microsoft.com/office/drawing/2014/chart" uri="{C3380CC4-5D6E-409C-BE32-E72D297353CC}">
                <c16:uniqueId val="{00000007-55A0-448F-AE91-8C5EF0B6125B}"/>
              </c:ext>
            </c:extLst>
          </c:dPt>
          <c:dPt>
            <c:idx val="4"/>
            <c:invertIfNegative val="0"/>
            <c:bubble3D val="0"/>
            <c:spPr>
              <a:solidFill>
                <a:srgbClr val="FF0000"/>
              </a:solidFill>
              <a:ln>
                <a:noFill/>
              </a:ln>
              <a:effectLst/>
            </c:spPr>
            <c:extLst>
              <c:ext xmlns:c16="http://schemas.microsoft.com/office/drawing/2014/chart" uri="{C3380CC4-5D6E-409C-BE32-E72D297353CC}">
                <c16:uniqueId val="{00000009-55A0-448F-AE91-8C5EF0B6125B}"/>
              </c:ext>
            </c:extLst>
          </c:dPt>
          <c:dPt>
            <c:idx val="5"/>
            <c:invertIfNegative val="0"/>
            <c:bubble3D val="0"/>
            <c:spPr>
              <a:solidFill>
                <a:schemeClr val="tx1">
                  <a:lumMod val="50000"/>
                  <a:lumOff val="50000"/>
                </a:schemeClr>
              </a:solidFill>
              <a:ln>
                <a:noFill/>
              </a:ln>
              <a:effectLst/>
            </c:spPr>
            <c:extLst>
              <c:ext xmlns:c16="http://schemas.microsoft.com/office/drawing/2014/chart" uri="{C3380CC4-5D6E-409C-BE32-E72D297353CC}">
                <c16:uniqueId val="{0000000B-55A0-448F-AE91-8C5EF0B6125B}"/>
              </c:ext>
            </c:extLst>
          </c:dPt>
          <c:dPt>
            <c:idx val="7"/>
            <c:invertIfNegative val="0"/>
            <c:bubble3D val="0"/>
            <c:spPr>
              <a:solidFill>
                <a:srgbClr val="FFFF00"/>
              </a:solidFill>
              <a:ln>
                <a:noFill/>
              </a:ln>
              <a:effectLst/>
            </c:spPr>
            <c:extLst>
              <c:ext xmlns:c16="http://schemas.microsoft.com/office/drawing/2014/chart" uri="{C3380CC4-5D6E-409C-BE32-E72D297353CC}">
                <c16:uniqueId val="{0000000D-55A0-448F-AE91-8C5EF0B6125B}"/>
              </c:ext>
            </c:extLst>
          </c:dPt>
          <c:dPt>
            <c:idx val="8"/>
            <c:invertIfNegative val="0"/>
            <c:bubble3D val="0"/>
            <c:spPr>
              <a:solidFill>
                <a:schemeClr val="accent2"/>
              </a:solidFill>
              <a:ln>
                <a:noFill/>
              </a:ln>
              <a:effectLst/>
            </c:spPr>
            <c:extLst>
              <c:ext xmlns:c16="http://schemas.microsoft.com/office/drawing/2014/chart" uri="{C3380CC4-5D6E-409C-BE32-E72D297353CC}">
                <c16:uniqueId val="{0000000F-55A0-448F-AE91-8C5EF0B6125B}"/>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Sheet2!$A$4:$A$13</c:f>
              <c:strCache>
                <c:ptCount val="9"/>
                <c:pt idx="0">
                  <c:v>pink</c:v>
                </c:pt>
                <c:pt idx="1">
                  <c:v>pink flower</c:v>
                </c:pt>
                <c:pt idx="2">
                  <c:v>pink/red/purple</c:v>
                </c:pt>
                <c:pt idx="3">
                  <c:v>pink/white flower</c:v>
                </c:pt>
                <c:pt idx="4">
                  <c:v>red flower</c:v>
                </c:pt>
                <c:pt idx="5">
                  <c:v>white flower</c:v>
                </c:pt>
                <c:pt idx="6">
                  <c:v>white snowball</c:v>
                </c:pt>
                <c:pt idx="7">
                  <c:v>yellow flower</c:v>
                </c:pt>
                <c:pt idx="8">
                  <c:v>yellow/orange</c:v>
                </c:pt>
              </c:strCache>
            </c:strRef>
          </c:cat>
          <c:val>
            <c:numRef>
              <c:f>Sheet2!$B$4:$B$13</c:f>
              <c:numCache>
                <c:formatCode>General</c:formatCode>
                <c:ptCount val="9"/>
                <c:pt idx="0">
                  <c:v>1</c:v>
                </c:pt>
                <c:pt idx="1">
                  <c:v>2</c:v>
                </c:pt>
                <c:pt idx="2">
                  <c:v>1</c:v>
                </c:pt>
                <c:pt idx="3">
                  <c:v>1</c:v>
                </c:pt>
                <c:pt idx="4">
                  <c:v>2</c:v>
                </c:pt>
                <c:pt idx="5">
                  <c:v>9</c:v>
                </c:pt>
                <c:pt idx="6">
                  <c:v>1</c:v>
                </c:pt>
                <c:pt idx="7">
                  <c:v>5</c:v>
                </c:pt>
                <c:pt idx="8">
                  <c:v>1</c:v>
                </c:pt>
              </c:numCache>
            </c:numRef>
          </c:val>
          <c:extLst>
            <c:ext xmlns:c16="http://schemas.microsoft.com/office/drawing/2014/chart" uri="{C3380CC4-5D6E-409C-BE32-E72D297353CC}">
              <c16:uniqueId val="{00000010-55A0-448F-AE91-8C5EF0B6125B}"/>
            </c:ext>
          </c:extLst>
        </c:ser>
        <c:dLbls>
          <c:showLegendKey val="0"/>
          <c:showVal val="0"/>
          <c:showCatName val="0"/>
          <c:showSerName val="0"/>
          <c:showPercent val="0"/>
          <c:showBubbleSize val="0"/>
        </c:dLbls>
        <c:gapWidth val="182"/>
        <c:axId val="127624976"/>
        <c:axId val="127617072"/>
      </c:barChart>
      <c:catAx>
        <c:axId val="127624976"/>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27617072"/>
        <c:crosses val="autoZero"/>
        <c:auto val="1"/>
        <c:lblAlgn val="ctr"/>
        <c:lblOffset val="100"/>
        <c:noMultiLvlLbl val="0"/>
      </c:catAx>
      <c:valAx>
        <c:axId val="127617072"/>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27624976"/>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rgbClr val="92D050"/>
    </a:soli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[Historic_Nashville_City_Cemetery.xlsx]Deadliest_Years!PivotTable2</c:name>
    <c:fmtId val="5"/>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800" b="0" i="0" baseline="0" dirty="0">
                <a:effectLst/>
              </a:rPr>
              <a:t>Burials by at Nashville City Cemetery Year</a:t>
            </a:r>
            <a:endParaRPr lang="en-US" dirty="0">
              <a:effectLst/>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w="28575" cap="rnd">
            <a:solidFill>
              <a:srgbClr val="00B050"/>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28575" cap="rnd">
            <a:solidFill>
              <a:srgbClr val="00B050"/>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w="28575" cap="rnd">
            <a:solidFill>
              <a:srgbClr val="00B050"/>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w="28575" cap="rnd">
            <a:solidFill>
              <a:srgbClr val="00B050"/>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solidFill>
          <a:ln w="28575" cap="rnd">
            <a:solidFill>
              <a:srgbClr val="00B050"/>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w="28575" cap="rnd">
            <a:solidFill>
              <a:srgbClr val="00B050"/>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strRef>
              <c:f>Deadliest_Years!$B$3</c:f>
              <c:strCache>
                <c:ptCount val="1"/>
                <c:pt idx="0">
                  <c:v>Total</c:v>
                </c:pt>
              </c:strCache>
            </c:strRef>
          </c:tx>
          <c:spPr>
            <a:ln w="28575" cap="rnd">
              <a:solidFill>
                <a:srgbClr val="00B050"/>
              </a:solidFill>
              <a:round/>
            </a:ln>
            <a:effectLst/>
          </c:spPr>
          <c:marker>
            <c:symbol val="none"/>
          </c:marker>
          <c:dPt>
            <c:idx val="18"/>
            <c:marker>
              <c:symbol val="none"/>
            </c:marker>
            <c:bubble3D val="0"/>
            <c:spPr>
              <a:ln w="28575" cap="rnd">
                <a:solidFill>
                  <a:srgbClr val="00B050"/>
                </a:solidFill>
                <a:round/>
              </a:ln>
              <a:effectLst/>
            </c:spPr>
            <c:extLst>
              <c:ext xmlns:c16="http://schemas.microsoft.com/office/drawing/2014/chart" uri="{C3380CC4-5D6E-409C-BE32-E72D297353CC}">
                <c16:uniqueId val="{00000001-B0DD-4694-A045-AB89C4145031}"/>
              </c:ext>
            </c:extLst>
          </c:dPt>
          <c:dLbls>
            <c:dLbl>
              <c:idx val="18"/>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B0DD-4694-A045-AB89C4145031}"/>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Deadliest_Years!$A$4:$A$133</c:f>
              <c:strCache>
                <c:ptCount val="129"/>
                <c:pt idx="0">
                  <c:v>1846</c:v>
                </c:pt>
                <c:pt idx="1">
                  <c:v>1847</c:v>
                </c:pt>
                <c:pt idx="2">
                  <c:v>1848</c:v>
                </c:pt>
                <c:pt idx="3">
                  <c:v>1849</c:v>
                </c:pt>
                <c:pt idx="4">
                  <c:v>1850</c:v>
                </c:pt>
                <c:pt idx="5">
                  <c:v>1851</c:v>
                </c:pt>
                <c:pt idx="6">
                  <c:v>1852</c:v>
                </c:pt>
                <c:pt idx="7">
                  <c:v>1853</c:v>
                </c:pt>
                <c:pt idx="8">
                  <c:v>1854</c:v>
                </c:pt>
                <c:pt idx="9">
                  <c:v>1855</c:v>
                </c:pt>
                <c:pt idx="10">
                  <c:v>1856</c:v>
                </c:pt>
                <c:pt idx="11">
                  <c:v>1857</c:v>
                </c:pt>
                <c:pt idx="12">
                  <c:v>1858</c:v>
                </c:pt>
                <c:pt idx="13">
                  <c:v>1859</c:v>
                </c:pt>
                <c:pt idx="14">
                  <c:v>1860</c:v>
                </c:pt>
                <c:pt idx="15">
                  <c:v>1861</c:v>
                </c:pt>
                <c:pt idx="16">
                  <c:v>1862</c:v>
                </c:pt>
                <c:pt idx="17">
                  <c:v>1863</c:v>
                </c:pt>
                <c:pt idx="18">
                  <c:v>1864</c:v>
                </c:pt>
                <c:pt idx="19">
                  <c:v>1865</c:v>
                </c:pt>
                <c:pt idx="20">
                  <c:v>1866</c:v>
                </c:pt>
                <c:pt idx="21">
                  <c:v>1867</c:v>
                </c:pt>
                <c:pt idx="22">
                  <c:v>1868</c:v>
                </c:pt>
                <c:pt idx="23">
                  <c:v>1869</c:v>
                </c:pt>
                <c:pt idx="24">
                  <c:v>1870</c:v>
                </c:pt>
                <c:pt idx="25">
                  <c:v>1871</c:v>
                </c:pt>
                <c:pt idx="26">
                  <c:v>1872</c:v>
                </c:pt>
                <c:pt idx="27">
                  <c:v>1873</c:v>
                </c:pt>
                <c:pt idx="28">
                  <c:v>1874</c:v>
                </c:pt>
                <c:pt idx="29">
                  <c:v>1875</c:v>
                </c:pt>
                <c:pt idx="30">
                  <c:v>1876</c:v>
                </c:pt>
                <c:pt idx="31">
                  <c:v>1877</c:v>
                </c:pt>
                <c:pt idx="32">
                  <c:v>1878</c:v>
                </c:pt>
                <c:pt idx="33">
                  <c:v>1879</c:v>
                </c:pt>
                <c:pt idx="34">
                  <c:v>1880</c:v>
                </c:pt>
                <c:pt idx="35">
                  <c:v>1881</c:v>
                </c:pt>
                <c:pt idx="36">
                  <c:v>1882</c:v>
                </c:pt>
                <c:pt idx="37">
                  <c:v>1883</c:v>
                </c:pt>
                <c:pt idx="38">
                  <c:v>1884</c:v>
                </c:pt>
                <c:pt idx="39">
                  <c:v>1885</c:v>
                </c:pt>
                <c:pt idx="40">
                  <c:v>1886</c:v>
                </c:pt>
                <c:pt idx="41">
                  <c:v>1887</c:v>
                </c:pt>
                <c:pt idx="42">
                  <c:v>1888</c:v>
                </c:pt>
                <c:pt idx="43">
                  <c:v>1889</c:v>
                </c:pt>
                <c:pt idx="44">
                  <c:v>1890</c:v>
                </c:pt>
                <c:pt idx="45">
                  <c:v>1891</c:v>
                </c:pt>
                <c:pt idx="46">
                  <c:v>1892</c:v>
                </c:pt>
                <c:pt idx="47">
                  <c:v>1893</c:v>
                </c:pt>
                <c:pt idx="48">
                  <c:v>1894</c:v>
                </c:pt>
                <c:pt idx="49">
                  <c:v>1895</c:v>
                </c:pt>
                <c:pt idx="50">
                  <c:v>1896</c:v>
                </c:pt>
                <c:pt idx="51">
                  <c:v>1897</c:v>
                </c:pt>
                <c:pt idx="52">
                  <c:v>1898</c:v>
                </c:pt>
                <c:pt idx="53">
                  <c:v>1899</c:v>
                </c:pt>
                <c:pt idx="54">
                  <c:v>1900</c:v>
                </c:pt>
                <c:pt idx="55">
                  <c:v>1901</c:v>
                </c:pt>
                <c:pt idx="56">
                  <c:v>1902</c:v>
                </c:pt>
                <c:pt idx="57">
                  <c:v>1903</c:v>
                </c:pt>
                <c:pt idx="58">
                  <c:v>1904</c:v>
                </c:pt>
                <c:pt idx="59">
                  <c:v>1905</c:v>
                </c:pt>
                <c:pt idx="60">
                  <c:v>1906</c:v>
                </c:pt>
                <c:pt idx="61">
                  <c:v>1907</c:v>
                </c:pt>
                <c:pt idx="62">
                  <c:v>1908</c:v>
                </c:pt>
                <c:pt idx="63">
                  <c:v>1909</c:v>
                </c:pt>
                <c:pt idx="64">
                  <c:v>1910</c:v>
                </c:pt>
                <c:pt idx="65">
                  <c:v>1911</c:v>
                </c:pt>
                <c:pt idx="66">
                  <c:v>1912</c:v>
                </c:pt>
                <c:pt idx="67">
                  <c:v>1913</c:v>
                </c:pt>
                <c:pt idx="68">
                  <c:v>1914</c:v>
                </c:pt>
                <c:pt idx="69">
                  <c:v>1915</c:v>
                </c:pt>
                <c:pt idx="70">
                  <c:v>1916</c:v>
                </c:pt>
                <c:pt idx="71">
                  <c:v>1917</c:v>
                </c:pt>
                <c:pt idx="72">
                  <c:v>1918</c:v>
                </c:pt>
                <c:pt idx="73">
                  <c:v>1919</c:v>
                </c:pt>
                <c:pt idx="74">
                  <c:v>1920</c:v>
                </c:pt>
                <c:pt idx="75">
                  <c:v>1921</c:v>
                </c:pt>
                <c:pt idx="76">
                  <c:v>1922</c:v>
                </c:pt>
                <c:pt idx="77">
                  <c:v>1923</c:v>
                </c:pt>
                <c:pt idx="78">
                  <c:v>1924</c:v>
                </c:pt>
                <c:pt idx="79">
                  <c:v>1925</c:v>
                </c:pt>
                <c:pt idx="80">
                  <c:v>1926</c:v>
                </c:pt>
                <c:pt idx="81">
                  <c:v>1927</c:v>
                </c:pt>
                <c:pt idx="82">
                  <c:v>1928</c:v>
                </c:pt>
                <c:pt idx="83">
                  <c:v>1929</c:v>
                </c:pt>
                <c:pt idx="84">
                  <c:v>1930</c:v>
                </c:pt>
                <c:pt idx="85">
                  <c:v>1931</c:v>
                </c:pt>
                <c:pt idx="86">
                  <c:v>1932</c:v>
                </c:pt>
                <c:pt idx="87">
                  <c:v>1933</c:v>
                </c:pt>
                <c:pt idx="88">
                  <c:v>1934</c:v>
                </c:pt>
                <c:pt idx="89">
                  <c:v>1935</c:v>
                </c:pt>
                <c:pt idx="90">
                  <c:v>1936</c:v>
                </c:pt>
                <c:pt idx="91">
                  <c:v>1937</c:v>
                </c:pt>
                <c:pt idx="92">
                  <c:v>1938</c:v>
                </c:pt>
                <c:pt idx="93">
                  <c:v>1939</c:v>
                </c:pt>
                <c:pt idx="94">
                  <c:v>1940</c:v>
                </c:pt>
                <c:pt idx="95">
                  <c:v>1941</c:v>
                </c:pt>
                <c:pt idx="96">
                  <c:v>1942</c:v>
                </c:pt>
                <c:pt idx="97">
                  <c:v>1943</c:v>
                </c:pt>
                <c:pt idx="98">
                  <c:v>1944</c:v>
                </c:pt>
                <c:pt idx="99">
                  <c:v>1945</c:v>
                </c:pt>
                <c:pt idx="100">
                  <c:v>1946</c:v>
                </c:pt>
                <c:pt idx="101">
                  <c:v>1947</c:v>
                </c:pt>
                <c:pt idx="102">
                  <c:v>1948</c:v>
                </c:pt>
                <c:pt idx="103">
                  <c:v>1949</c:v>
                </c:pt>
                <c:pt idx="104">
                  <c:v>1950</c:v>
                </c:pt>
                <c:pt idx="105">
                  <c:v>1951</c:v>
                </c:pt>
                <c:pt idx="106">
                  <c:v>1952</c:v>
                </c:pt>
                <c:pt idx="107">
                  <c:v>1953</c:v>
                </c:pt>
                <c:pt idx="108">
                  <c:v>1954</c:v>
                </c:pt>
                <c:pt idx="109">
                  <c:v>1955</c:v>
                </c:pt>
                <c:pt idx="110">
                  <c:v>1956</c:v>
                </c:pt>
                <c:pt idx="111">
                  <c:v>1957</c:v>
                </c:pt>
                <c:pt idx="112">
                  <c:v>1958</c:v>
                </c:pt>
                <c:pt idx="113">
                  <c:v>1959</c:v>
                </c:pt>
                <c:pt idx="114">
                  <c:v>1960</c:v>
                </c:pt>
                <c:pt idx="115">
                  <c:v>1961</c:v>
                </c:pt>
                <c:pt idx="116">
                  <c:v>1962</c:v>
                </c:pt>
                <c:pt idx="117">
                  <c:v>1964</c:v>
                </c:pt>
                <c:pt idx="118">
                  <c:v>1966</c:v>
                </c:pt>
                <c:pt idx="119">
                  <c:v>1968</c:v>
                </c:pt>
                <c:pt idx="120">
                  <c:v>1969</c:v>
                </c:pt>
                <c:pt idx="121">
                  <c:v>1970</c:v>
                </c:pt>
                <c:pt idx="122">
                  <c:v>1971</c:v>
                </c:pt>
                <c:pt idx="123">
                  <c:v>1972</c:v>
                </c:pt>
                <c:pt idx="124">
                  <c:v>1974</c:v>
                </c:pt>
                <c:pt idx="125">
                  <c:v>1977</c:v>
                </c:pt>
                <c:pt idx="126">
                  <c:v>1978</c:v>
                </c:pt>
                <c:pt idx="127">
                  <c:v>1979</c:v>
                </c:pt>
                <c:pt idx="128">
                  <c:v>(blank)</c:v>
                </c:pt>
              </c:strCache>
            </c:strRef>
          </c:cat>
          <c:val>
            <c:numRef>
              <c:f>Deadliest_Years!$B$4:$B$133</c:f>
              <c:numCache>
                <c:formatCode>General</c:formatCode>
                <c:ptCount val="129"/>
                <c:pt idx="0">
                  <c:v>246</c:v>
                </c:pt>
                <c:pt idx="1">
                  <c:v>476</c:v>
                </c:pt>
                <c:pt idx="2">
                  <c:v>447</c:v>
                </c:pt>
                <c:pt idx="3">
                  <c:v>745</c:v>
                </c:pt>
                <c:pt idx="4">
                  <c:v>809</c:v>
                </c:pt>
                <c:pt idx="5">
                  <c:v>385</c:v>
                </c:pt>
                <c:pt idx="6">
                  <c:v>552</c:v>
                </c:pt>
                <c:pt idx="7">
                  <c:v>429</c:v>
                </c:pt>
                <c:pt idx="8">
                  <c:v>596</c:v>
                </c:pt>
                <c:pt idx="9">
                  <c:v>476</c:v>
                </c:pt>
                <c:pt idx="10">
                  <c:v>428</c:v>
                </c:pt>
                <c:pt idx="11">
                  <c:v>402</c:v>
                </c:pt>
                <c:pt idx="12">
                  <c:v>415</c:v>
                </c:pt>
                <c:pt idx="13">
                  <c:v>482</c:v>
                </c:pt>
                <c:pt idx="14">
                  <c:v>575</c:v>
                </c:pt>
                <c:pt idx="15">
                  <c:v>455</c:v>
                </c:pt>
                <c:pt idx="16">
                  <c:v>627</c:v>
                </c:pt>
                <c:pt idx="17">
                  <c:v>836</c:v>
                </c:pt>
                <c:pt idx="18">
                  <c:v>1372</c:v>
                </c:pt>
                <c:pt idx="19">
                  <c:v>1366</c:v>
                </c:pt>
                <c:pt idx="20">
                  <c:v>1354</c:v>
                </c:pt>
                <c:pt idx="21">
                  <c:v>542</c:v>
                </c:pt>
                <c:pt idx="22">
                  <c:v>504</c:v>
                </c:pt>
                <c:pt idx="23">
                  <c:v>209</c:v>
                </c:pt>
                <c:pt idx="24">
                  <c:v>312</c:v>
                </c:pt>
                <c:pt idx="25">
                  <c:v>285</c:v>
                </c:pt>
                <c:pt idx="26">
                  <c:v>283</c:v>
                </c:pt>
                <c:pt idx="27">
                  <c:v>559</c:v>
                </c:pt>
                <c:pt idx="28">
                  <c:v>337</c:v>
                </c:pt>
                <c:pt idx="29">
                  <c:v>159</c:v>
                </c:pt>
                <c:pt idx="30">
                  <c:v>148</c:v>
                </c:pt>
                <c:pt idx="31">
                  <c:v>155</c:v>
                </c:pt>
                <c:pt idx="32">
                  <c:v>118</c:v>
                </c:pt>
                <c:pt idx="33">
                  <c:v>138</c:v>
                </c:pt>
                <c:pt idx="34">
                  <c:v>204</c:v>
                </c:pt>
                <c:pt idx="35">
                  <c:v>156</c:v>
                </c:pt>
                <c:pt idx="36">
                  <c:v>111</c:v>
                </c:pt>
                <c:pt idx="37">
                  <c:v>128</c:v>
                </c:pt>
                <c:pt idx="38">
                  <c:v>99</c:v>
                </c:pt>
                <c:pt idx="39">
                  <c:v>69</c:v>
                </c:pt>
                <c:pt idx="40">
                  <c:v>70</c:v>
                </c:pt>
                <c:pt idx="41">
                  <c:v>67</c:v>
                </c:pt>
                <c:pt idx="42">
                  <c:v>50</c:v>
                </c:pt>
                <c:pt idx="43">
                  <c:v>50</c:v>
                </c:pt>
                <c:pt idx="44">
                  <c:v>46</c:v>
                </c:pt>
                <c:pt idx="45">
                  <c:v>58</c:v>
                </c:pt>
                <c:pt idx="46">
                  <c:v>48</c:v>
                </c:pt>
                <c:pt idx="47">
                  <c:v>51</c:v>
                </c:pt>
                <c:pt idx="48">
                  <c:v>55</c:v>
                </c:pt>
                <c:pt idx="49">
                  <c:v>47</c:v>
                </c:pt>
                <c:pt idx="50">
                  <c:v>42</c:v>
                </c:pt>
                <c:pt idx="51">
                  <c:v>52</c:v>
                </c:pt>
                <c:pt idx="52">
                  <c:v>37</c:v>
                </c:pt>
                <c:pt idx="53">
                  <c:v>53</c:v>
                </c:pt>
                <c:pt idx="54">
                  <c:v>37</c:v>
                </c:pt>
                <c:pt idx="55">
                  <c:v>36</c:v>
                </c:pt>
                <c:pt idx="56">
                  <c:v>37</c:v>
                </c:pt>
                <c:pt idx="57">
                  <c:v>40</c:v>
                </c:pt>
                <c:pt idx="58">
                  <c:v>41</c:v>
                </c:pt>
                <c:pt idx="59">
                  <c:v>26</c:v>
                </c:pt>
                <c:pt idx="60">
                  <c:v>31</c:v>
                </c:pt>
                <c:pt idx="61">
                  <c:v>18</c:v>
                </c:pt>
                <c:pt idx="62">
                  <c:v>35</c:v>
                </c:pt>
                <c:pt idx="63">
                  <c:v>29</c:v>
                </c:pt>
                <c:pt idx="64">
                  <c:v>28</c:v>
                </c:pt>
                <c:pt idx="65">
                  <c:v>35</c:v>
                </c:pt>
                <c:pt idx="66">
                  <c:v>22</c:v>
                </c:pt>
                <c:pt idx="67">
                  <c:v>19</c:v>
                </c:pt>
                <c:pt idx="68">
                  <c:v>30</c:v>
                </c:pt>
                <c:pt idx="69">
                  <c:v>29</c:v>
                </c:pt>
                <c:pt idx="70">
                  <c:v>25</c:v>
                </c:pt>
                <c:pt idx="71">
                  <c:v>14</c:v>
                </c:pt>
                <c:pt idx="72">
                  <c:v>24</c:v>
                </c:pt>
                <c:pt idx="73">
                  <c:v>18</c:v>
                </c:pt>
                <c:pt idx="74">
                  <c:v>12</c:v>
                </c:pt>
                <c:pt idx="75">
                  <c:v>13</c:v>
                </c:pt>
                <c:pt idx="76">
                  <c:v>24</c:v>
                </c:pt>
                <c:pt idx="77">
                  <c:v>18</c:v>
                </c:pt>
                <c:pt idx="78">
                  <c:v>22</c:v>
                </c:pt>
                <c:pt idx="79">
                  <c:v>14</c:v>
                </c:pt>
                <c:pt idx="80">
                  <c:v>19</c:v>
                </c:pt>
                <c:pt idx="81">
                  <c:v>10</c:v>
                </c:pt>
                <c:pt idx="82">
                  <c:v>16</c:v>
                </c:pt>
                <c:pt idx="83">
                  <c:v>28</c:v>
                </c:pt>
                <c:pt idx="84">
                  <c:v>12</c:v>
                </c:pt>
                <c:pt idx="85">
                  <c:v>16</c:v>
                </c:pt>
                <c:pt idx="86">
                  <c:v>19</c:v>
                </c:pt>
                <c:pt idx="87">
                  <c:v>14</c:v>
                </c:pt>
                <c:pt idx="88">
                  <c:v>22</c:v>
                </c:pt>
                <c:pt idx="89">
                  <c:v>18</c:v>
                </c:pt>
                <c:pt idx="90">
                  <c:v>10</c:v>
                </c:pt>
                <c:pt idx="91">
                  <c:v>13</c:v>
                </c:pt>
                <c:pt idx="92">
                  <c:v>12</c:v>
                </c:pt>
                <c:pt idx="93">
                  <c:v>7</c:v>
                </c:pt>
                <c:pt idx="94">
                  <c:v>11</c:v>
                </c:pt>
                <c:pt idx="95">
                  <c:v>10</c:v>
                </c:pt>
                <c:pt idx="96">
                  <c:v>4</c:v>
                </c:pt>
                <c:pt idx="97">
                  <c:v>10</c:v>
                </c:pt>
                <c:pt idx="98">
                  <c:v>11</c:v>
                </c:pt>
                <c:pt idx="99">
                  <c:v>8</c:v>
                </c:pt>
                <c:pt idx="100">
                  <c:v>11</c:v>
                </c:pt>
                <c:pt idx="101">
                  <c:v>7</c:v>
                </c:pt>
                <c:pt idx="102">
                  <c:v>4</c:v>
                </c:pt>
                <c:pt idx="103">
                  <c:v>3</c:v>
                </c:pt>
                <c:pt idx="104">
                  <c:v>4</c:v>
                </c:pt>
                <c:pt idx="105">
                  <c:v>5</c:v>
                </c:pt>
                <c:pt idx="106">
                  <c:v>2</c:v>
                </c:pt>
                <c:pt idx="107">
                  <c:v>3</c:v>
                </c:pt>
                <c:pt idx="108">
                  <c:v>1</c:v>
                </c:pt>
                <c:pt idx="109">
                  <c:v>4</c:v>
                </c:pt>
                <c:pt idx="110">
                  <c:v>2</c:v>
                </c:pt>
                <c:pt idx="111">
                  <c:v>2</c:v>
                </c:pt>
                <c:pt idx="112">
                  <c:v>3</c:v>
                </c:pt>
                <c:pt idx="113">
                  <c:v>1</c:v>
                </c:pt>
                <c:pt idx="114">
                  <c:v>4</c:v>
                </c:pt>
                <c:pt idx="115">
                  <c:v>1</c:v>
                </c:pt>
                <c:pt idx="116">
                  <c:v>4</c:v>
                </c:pt>
                <c:pt idx="117">
                  <c:v>2</c:v>
                </c:pt>
                <c:pt idx="118">
                  <c:v>2</c:v>
                </c:pt>
                <c:pt idx="119">
                  <c:v>1</c:v>
                </c:pt>
                <c:pt idx="120">
                  <c:v>1</c:v>
                </c:pt>
                <c:pt idx="121">
                  <c:v>1</c:v>
                </c:pt>
                <c:pt idx="122">
                  <c:v>2</c:v>
                </c:pt>
                <c:pt idx="123">
                  <c:v>2</c:v>
                </c:pt>
                <c:pt idx="124">
                  <c:v>1</c:v>
                </c:pt>
                <c:pt idx="125">
                  <c:v>3</c:v>
                </c:pt>
                <c:pt idx="126">
                  <c:v>2</c:v>
                </c:pt>
                <c:pt idx="127">
                  <c:v>3</c:v>
                </c:pt>
              </c:numCache>
            </c:numRef>
          </c:val>
          <c:smooth val="0"/>
          <c:extLst>
            <c:ext xmlns:c16="http://schemas.microsoft.com/office/drawing/2014/chart" uri="{C3380CC4-5D6E-409C-BE32-E72D297353CC}">
              <c16:uniqueId val="{00000002-B0DD-4694-A045-AB89C4145031}"/>
            </c:ext>
          </c:extLst>
        </c:ser>
        <c:dLbls>
          <c:showLegendKey val="0"/>
          <c:showVal val="0"/>
          <c:showCatName val="0"/>
          <c:showSerName val="0"/>
          <c:showPercent val="0"/>
          <c:showBubbleSize val="0"/>
        </c:dLbls>
        <c:smooth val="0"/>
        <c:axId val="1801871936"/>
        <c:axId val="1292708752"/>
      </c:lineChart>
      <c:catAx>
        <c:axId val="180187193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292708752"/>
        <c:crosses val="autoZero"/>
        <c:auto val="1"/>
        <c:lblAlgn val="ctr"/>
        <c:lblOffset val="100"/>
        <c:noMultiLvlLbl val="0"/>
      </c:catAx>
      <c:valAx>
        <c:axId val="129270875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01871936"/>
        <c:crosses val="autoZero"/>
        <c:crossBetween val="between"/>
      </c:valAx>
      <c:spPr>
        <a:solidFill>
          <a:schemeClr val="tx1">
            <a:lumMod val="85000"/>
            <a:lumOff val="15000"/>
          </a:schemeClr>
        </a:solid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fif>
</file>

<file path=ppt/media/image2.jpg>
</file>

<file path=ppt/media/image3.jfif>
</file>

<file path=ppt/media/image4.jf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6AD99-6325-4EB4-A2C7-B564509FAF7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5364615-08E6-4755-B1C1-7B1EEADB737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3A7F23E-97A4-43E9-8D3D-B376409B489C}"/>
              </a:ext>
            </a:extLst>
          </p:cNvPr>
          <p:cNvSpPr>
            <a:spLocks noGrp="1"/>
          </p:cNvSpPr>
          <p:nvPr>
            <p:ph type="dt" sz="half" idx="10"/>
          </p:nvPr>
        </p:nvSpPr>
        <p:spPr/>
        <p:txBody>
          <a:bodyPr/>
          <a:lstStyle/>
          <a:p>
            <a:fld id="{0D92DE74-A63B-49CD-9578-3CE29890BA0D}" type="datetimeFigureOut">
              <a:rPr lang="en-US" smtClean="0"/>
              <a:t>2/5/2022</a:t>
            </a:fld>
            <a:endParaRPr lang="en-US"/>
          </a:p>
        </p:txBody>
      </p:sp>
      <p:sp>
        <p:nvSpPr>
          <p:cNvPr id="5" name="Footer Placeholder 4">
            <a:extLst>
              <a:ext uri="{FF2B5EF4-FFF2-40B4-BE49-F238E27FC236}">
                <a16:creationId xmlns:a16="http://schemas.microsoft.com/office/drawing/2014/main" id="{9B0955B8-AC35-47E5-B757-4FE1102A53F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E9A2FDB-7EE3-4DE4-B537-93AB7B6D018F}"/>
              </a:ext>
            </a:extLst>
          </p:cNvPr>
          <p:cNvSpPr>
            <a:spLocks noGrp="1"/>
          </p:cNvSpPr>
          <p:nvPr>
            <p:ph type="sldNum" sz="quarter" idx="12"/>
          </p:nvPr>
        </p:nvSpPr>
        <p:spPr/>
        <p:txBody>
          <a:bodyPr/>
          <a:lstStyle/>
          <a:p>
            <a:fld id="{12BE3CF7-4B6E-46A9-B89C-51A3BFEB2DA8}" type="slidenum">
              <a:rPr lang="en-US" smtClean="0"/>
              <a:t>‹#›</a:t>
            </a:fld>
            <a:endParaRPr lang="en-US"/>
          </a:p>
        </p:txBody>
      </p:sp>
    </p:spTree>
    <p:extLst>
      <p:ext uri="{BB962C8B-B14F-4D97-AF65-F5344CB8AC3E}">
        <p14:creationId xmlns:p14="http://schemas.microsoft.com/office/powerpoint/2010/main" val="42456938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35EC32-123E-4919-B6C5-9520B55A8C9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746D166-1BE9-4122-A7E8-0F34C3D8CFA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2DD9082-AE95-4ED8-A6A4-123DA28EB6CC}"/>
              </a:ext>
            </a:extLst>
          </p:cNvPr>
          <p:cNvSpPr>
            <a:spLocks noGrp="1"/>
          </p:cNvSpPr>
          <p:nvPr>
            <p:ph type="dt" sz="half" idx="10"/>
          </p:nvPr>
        </p:nvSpPr>
        <p:spPr/>
        <p:txBody>
          <a:bodyPr/>
          <a:lstStyle/>
          <a:p>
            <a:fld id="{0D92DE74-A63B-49CD-9578-3CE29890BA0D}" type="datetimeFigureOut">
              <a:rPr lang="en-US" smtClean="0"/>
              <a:t>2/5/2022</a:t>
            </a:fld>
            <a:endParaRPr lang="en-US"/>
          </a:p>
        </p:txBody>
      </p:sp>
      <p:sp>
        <p:nvSpPr>
          <p:cNvPr id="5" name="Footer Placeholder 4">
            <a:extLst>
              <a:ext uri="{FF2B5EF4-FFF2-40B4-BE49-F238E27FC236}">
                <a16:creationId xmlns:a16="http://schemas.microsoft.com/office/drawing/2014/main" id="{8667AADF-DF74-4D99-B627-9584522B718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B0D466-7FE9-4477-A215-C6C85779D06C}"/>
              </a:ext>
            </a:extLst>
          </p:cNvPr>
          <p:cNvSpPr>
            <a:spLocks noGrp="1"/>
          </p:cNvSpPr>
          <p:nvPr>
            <p:ph type="sldNum" sz="quarter" idx="12"/>
          </p:nvPr>
        </p:nvSpPr>
        <p:spPr/>
        <p:txBody>
          <a:bodyPr/>
          <a:lstStyle/>
          <a:p>
            <a:fld id="{12BE3CF7-4B6E-46A9-B89C-51A3BFEB2DA8}" type="slidenum">
              <a:rPr lang="en-US" smtClean="0"/>
              <a:t>‹#›</a:t>
            </a:fld>
            <a:endParaRPr lang="en-US"/>
          </a:p>
        </p:txBody>
      </p:sp>
    </p:spTree>
    <p:extLst>
      <p:ext uri="{BB962C8B-B14F-4D97-AF65-F5344CB8AC3E}">
        <p14:creationId xmlns:p14="http://schemas.microsoft.com/office/powerpoint/2010/main" val="37927014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CBB9DE8-0379-4E9D-AD1E-5AAE03E0FC4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5DA941F-0EAD-484B-8425-429868DC122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9CBAEB6-2CE6-43E1-A21E-89B969E1FA04}"/>
              </a:ext>
            </a:extLst>
          </p:cNvPr>
          <p:cNvSpPr>
            <a:spLocks noGrp="1"/>
          </p:cNvSpPr>
          <p:nvPr>
            <p:ph type="dt" sz="half" idx="10"/>
          </p:nvPr>
        </p:nvSpPr>
        <p:spPr/>
        <p:txBody>
          <a:bodyPr/>
          <a:lstStyle/>
          <a:p>
            <a:fld id="{0D92DE74-A63B-49CD-9578-3CE29890BA0D}" type="datetimeFigureOut">
              <a:rPr lang="en-US" smtClean="0"/>
              <a:t>2/5/2022</a:t>
            </a:fld>
            <a:endParaRPr lang="en-US"/>
          </a:p>
        </p:txBody>
      </p:sp>
      <p:sp>
        <p:nvSpPr>
          <p:cNvPr id="5" name="Footer Placeholder 4">
            <a:extLst>
              <a:ext uri="{FF2B5EF4-FFF2-40B4-BE49-F238E27FC236}">
                <a16:creationId xmlns:a16="http://schemas.microsoft.com/office/drawing/2014/main" id="{4670B25C-A351-444C-A92C-EAFED9EB7B4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55623A-862F-4CB1-AABE-01C44A080AE4}"/>
              </a:ext>
            </a:extLst>
          </p:cNvPr>
          <p:cNvSpPr>
            <a:spLocks noGrp="1"/>
          </p:cNvSpPr>
          <p:nvPr>
            <p:ph type="sldNum" sz="quarter" idx="12"/>
          </p:nvPr>
        </p:nvSpPr>
        <p:spPr/>
        <p:txBody>
          <a:bodyPr/>
          <a:lstStyle/>
          <a:p>
            <a:fld id="{12BE3CF7-4B6E-46A9-B89C-51A3BFEB2DA8}" type="slidenum">
              <a:rPr lang="en-US" smtClean="0"/>
              <a:t>‹#›</a:t>
            </a:fld>
            <a:endParaRPr lang="en-US"/>
          </a:p>
        </p:txBody>
      </p:sp>
    </p:spTree>
    <p:extLst>
      <p:ext uri="{BB962C8B-B14F-4D97-AF65-F5344CB8AC3E}">
        <p14:creationId xmlns:p14="http://schemas.microsoft.com/office/powerpoint/2010/main" val="13599141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0766DD-2982-4320-82DE-37FAC9C46E5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A7C5F6B-2D94-46B6-AF02-AB3A9424945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9BC5B6-9448-4A8E-8660-956AC3DD8809}"/>
              </a:ext>
            </a:extLst>
          </p:cNvPr>
          <p:cNvSpPr>
            <a:spLocks noGrp="1"/>
          </p:cNvSpPr>
          <p:nvPr>
            <p:ph type="dt" sz="half" idx="10"/>
          </p:nvPr>
        </p:nvSpPr>
        <p:spPr/>
        <p:txBody>
          <a:bodyPr/>
          <a:lstStyle/>
          <a:p>
            <a:fld id="{0D92DE74-A63B-49CD-9578-3CE29890BA0D}" type="datetimeFigureOut">
              <a:rPr lang="en-US" smtClean="0"/>
              <a:t>2/5/2022</a:t>
            </a:fld>
            <a:endParaRPr lang="en-US"/>
          </a:p>
        </p:txBody>
      </p:sp>
      <p:sp>
        <p:nvSpPr>
          <p:cNvPr id="5" name="Footer Placeholder 4">
            <a:extLst>
              <a:ext uri="{FF2B5EF4-FFF2-40B4-BE49-F238E27FC236}">
                <a16:creationId xmlns:a16="http://schemas.microsoft.com/office/drawing/2014/main" id="{86F1C70A-F3CE-4BC5-B221-7C233DA05F7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2136075-1BB8-48EA-B239-5159475889E8}"/>
              </a:ext>
            </a:extLst>
          </p:cNvPr>
          <p:cNvSpPr>
            <a:spLocks noGrp="1"/>
          </p:cNvSpPr>
          <p:nvPr>
            <p:ph type="sldNum" sz="quarter" idx="12"/>
          </p:nvPr>
        </p:nvSpPr>
        <p:spPr/>
        <p:txBody>
          <a:bodyPr/>
          <a:lstStyle/>
          <a:p>
            <a:fld id="{12BE3CF7-4B6E-46A9-B89C-51A3BFEB2DA8}" type="slidenum">
              <a:rPr lang="en-US" smtClean="0"/>
              <a:t>‹#›</a:t>
            </a:fld>
            <a:endParaRPr lang="en-US"/>
          </a:p>
        </p:txBody>
      </p:sp>
    </p:spTree>
    <p:extLst>
      <p:ext uri="{BB962C8B-B14F-4D97-AF65-F5344CB8AC3E}">
        <p14:creationId xmlns:p14="http://schemas.microsoft.com/office/powerpoint/2010/main" val="11304109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C640CB-87F0-440B-973B-9D81EED7471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E4BDCC1-1175-4949-976E-EF195BD0BFC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1AE2D58-029F-40C3-B7B2-F2A4BCD10AC4}"/>
              </a:ext>
            </a:extLst>
          </p:cNvPr>
          <p:cNvSpPr>
            <a:spLocks noGrp="1"/>
          </p:cNvSpPr>
          <p:nvPr>
            <p:ph type="dt" sz="half" idx="10"/>
          </p:nvPr>
        </p:nvSpPr>
        <p:spPr/>
        <p:txBody>
          <a:bodyPr/>
          <a:lstStyle/>
          <a:p>
            <a:fld id="{0D92DE74-A63B-49CD-9578-3CE29890BA0D}" type="datetimeFigureOut">
              <a:rPr lang="en-US" smtClean="0"/>
              <a:t>2/5/2022</a:t>
            </a:fld>
            <a:endParaRPr lang="en-US"/>
          </a:p>
        </p:txBody>
      </p:sp>
      <p:sp>
        <p:nvSpPr>
          <p:cNvPr id="5" name="Footer Placeholder 4">
            <a:extLst>
              <a:ext uri="{FF2B5EF4-FFF2-40B4-BE49-F238E27FC236}">
                <a16:creationId xmlns:a16="http://schemas.microsoft.com/office/drawing/2014/main" id="{2BD7BFB8-DC73-4F8B-A0FD-75C9CC6E606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24F4D29-3629-4D8D-B3EA-3AFBE2DE701F}"/>
              </a:ext>
            </a:extLst>
          </p:cNvPr>
          <p:cNvSpPr>
            <a:spLocks noGrp="1"/>
          </p:cNvSpPr>
          <p:nvPr>
            <p:ph type="sldNum" sz="quarter" idx="12"/>
          </p:nvPr>
        </p:nvSpPr>
        <p:spPr/>
        <p:txBody>
          <a:bodyPr/>
          <a:lstStyle/>
          <a:p>
            <a:fld id="{12BE3CF7-4B6E-46A9-B89C-51A3BFEB2DA8}" type="slidenum">
              <a:rPr lang="en-US" smtClean="0"/>
              <a:t>‹#›</a:t>
            </a:fld>
            <a:endParaRPr lang="en-US"/>
          </a:p>
        </p:txBody>
      </p:sp>
    </p:spTree>
    <p:extLst>
      <p:ext uri="{BB962C8B-B14F-4D97-AF65-F5344CB8AC3E}">
        <p14:creationId xmlns:p14="http://schemas.microsoft.com/office/powerpoint/2010/main" val="29015021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7434A2-8D2D-4BF6-9C46-42F4C7EF52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0E17425-6305-4763-A839-72026E443E0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0223951-2E99-480B-86D0-AA18106C2EA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2B48A53-A1B6-4E53-9613-6FCD5715E776}"/>
              </a:ext>
            </a:extLst>
          </p:cNvPr>
          <p:cNvSpPr>
            <a:spLocks noGrp="1"/>
          </p:cNvSpPr>
          <p:nvPr>
            <p:ph type="dt" sz="half" idx="10"/>
          </p:nvPr>
        </p:nvSpPr>
        <p:spPr/>
        <p:txBody>
          <a:bodyPr/>
          <a:lstStyle/>
          <a:p>
            <a:fld id="{0D92DE74-A63B-49CD-9578-3CE29890BA0D}" type="datetimeFigureOut">
              <a:rPr lang="en-US" smtClean="0"/>
              <a:t>2/5/2022</a:t>
            </a:fld>
            <a:endParaRPr lang="en-US"/>
          </a:p>
        </p:txBody>
      </p:sp>
      <p:sp>
        <p:nvSpPr>
          <p:cNvPr id="6" name="Footer Placeholder 5">
            <a:extLst>
              <a:ext uri="{FF2B5EF4-FFF2-40B4-BE49-F238E27FC236}">
                <a16:creationId xmlns:a16="http://schemas.microsoft.com/office/drawing/2014/main" id="{1B75E03F-3D64-44B6-8E1F-701DFFFFC90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DD79876-08F8-461C-941E-649F1B647154}"/>
              </a:ext>
            </a:extLst>
          </p:cNvPr>
          <p:cNvSpPr>
            <a:spLocks noGrp="1"/>
          </p:cNvSpPr>
          <p:nvPr>
            <p:ph type="sldNum" sz="quarter" idx="12"/>
          </p:nvPr>
        </p:nvSpPr>
        <p:spPr/>
        <p:txBody>
          <a:bodyPr/>
          <a:lstStyle/>
          <a:p>
            <a:fld id="{12BE3CF7-4B6E-46A9-B89C-51A3BFEB2DA8}" type="slidenum">
              <a:rPr lang="en-US" smtClean="0"/>
              <a:t>‹#›</a:t>
            </a:fld>
            <a:endParaRPr lang="en-US"/>
          </a:p>
        </p:txBody>
      </p:sp>
    </p:spTree>
    <p:extLst>
      <p:ext uri="{BB962C8B-B14F-4D97-AF65-F5344CB8AC3E}">
        <p14:creationId xmlns:p14="http://schemas.microsoft.com/office/powerpoint/2010/main" val="28256580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2C1BA8-B4A7-4E6A-94E1-0169D2769F2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1908C38-C43F-4658-A2A3-63C64611912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47B90F8-F56C-4F85-B0FD-53F27D6F0B8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4183A8E-28AE-477C-8C46-087C7529C57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58C8E1E-DAB6-4A72-9BD0-94FF6997216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549BCD9-54ED-4605-8714-13FE412C1E15}"/>
              </a:ext>
            </a:extLst>
          </p:cNvPr>
          <p:cNvSpPr>
            <a:spLocks noGrp="1"/>
          </p:cNvSpPr>
          <p:nvPr>
            <p:ph type="dt" sz="half" idx="10"/>
          </p:nvPr>
        </p:nvSpPr>
        <p:spPr/>
        <p:txBody>
          <a:bodyPr/>
          <a:lstStyle/>
          <a:p>
            <a:fld id="{0D92DE74-A63B-49CD-9578-3CE29890BA0D}" type="datetimeFigureOut">
              <a:rPr lang="en-US" smtClean="0"/>
              <a:t>2/5/2022</a:t>
            </a:fld>
            <a:endParaRPr lang="en-US"/>
          </a:p>
        </p:txBody>
      </p:sp>
      <p:sp>
        <p:nvSpPr>
          <p:cNvPr id="8" name="Footer Placeholder 7">
            <a:extLst>
              <a:ext uri="{FF2B5EF4-FFF2-40B4-BE49-F238E27FC236}">
                <a16:creationId xmlns:a16="http://schemas.microsoft.com/office/drawing/2014/main" id="{0CD6DA91-7131-4564-AC47-EBBD12A8B46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F37CED8-F390-49A7-95B2-F4158844B9B3}"/>
              </a:ext>
            </a:extLst>
          </p:cNvPr>
          <p:cNvSpPr>
            <a:spLocks noGrp="1"/>
          </p:cNvSpPr>
          <p:nvPr>
            <p:ph type="sldNum" sz="quarter" idx="12"/>
          </p:nvPr>
        </p:nvSpPr>
        <p:spPr/>
        <p:txBody>
          <a:bodyPr/>
          <a:lstStyle/>
          <a:p>
            <a:fld id="{12BE3CF7-4B6E-46A9-B89C-51A3BFEB2DA8}" type="slidenum">
              <a:rPr lang="en-US" smtClean="0"/>
              <a:t>‹#›</a:t>
            </a:fld>
            <a:endParaRPr lang="en-US"/>
          </a:p>
        </p:txBody>
      </p:sp>
    </p:spTree>
    <p:extLst>
      <p:ext uri="{BB962C8B-B14F-4D97-AF65-F5344CB8AC3E}">
        <p14:creationId xmlns:p14="http://schemas.microsoft.com/office/powerpoint/2010/main" val="3719429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B63B44-CD74-4A95-8743-8E9335DBC6B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F35D252-8393-4F92-B5D5-FA0052C77EC9}"/>
              </a:ext>
            </a:extLst>
          </p:cNvPr>
          <p:cNvSpPr>
            <a:spLocks noGrp="1"/>
          </p:cNvSpPr>
          <p:nvPr>
            <p:ph type="dt" sz="half" idx="10"/>
          </p:nvPr>
        </p:nvSpPr>
        <p:spPr/>
        <p:txBody>
          <a:bodyPr/>
          <a:lstStyle/>
          <a:p>
            <a:fld id="{0D92DE74-A63B-49CD-9578-3CE29890BA0D}" type="datetimeFigureOut">
              <a:rPr lang="en-US" smtClean="0"/>
              <a:t>2/5/2022</a:t>
            </a:fld>
            <a:endParaRPr lang="en-US"/>
          </a:p>
        </p:txBody>
      </p:sp>
      <p:sp>
        <p:nvSpPr>
          <p:cNvPr id="4" name="Footer Placeholder 3">
            <a:extLst>
              <a:ext uri="{FF2B5EF4-FFF2-40B4-BE49-F238E27FC236}">
                <a16:creationId xmlns:a16="http://schemas.microsoft.com/office/drawing/2014/main" id="{9D43A38E-FA7E-48D3-9007-DC808E358EE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2D14E2A-A3F0-4837-B638-EC0B7D07EC79}"/>
              </a:ext>
            </a:extLst>
          </p:cNvPr>
          <p:cNvSpPr>
            <a:spLocks noGrp="1"/>
          </p:cNvSpPr>
          <p:nvPr>
            <p:ph type="sldNum" sz="quarter" idx="12"/>
          </p:nvPr>
        </p:nvSpPr>
        <p:spPr/>
        <p:txBody>
          <a:bodyPr/>
          <a:lstStyle/>
          <a:p>
            <a:fld id="{12BE3CF7-4B6E-46A9-B89C-51A3BFEB2DA8}" type="slidenum">
              <a:rPr lang="en-US" smtClean="0"/>
              <a:t>‹#›</a:t>
            </a:fld>
            <a:endParaRPr lang="en-US"/>
          </a:p>
        </p:txBody>
      </p:sp>
    </p:spTree>
    <p:extLst>
      <p:ext uri="{BB962C8B-B14F-4D97-AF65-F5344CB8AC3E}">
        <p14:creationId xmlns:p14="http://schemas.microsoft.com/office/powerpoint/2010/main" val="40067128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E48278E-C200-4D4B-A2B4-8C78F212F1A2}"/>
              </a:ext>
            </a:extLst>
          </p:cNvPr>
          <p:cNvSpPr>
            <a:spLocks noGrp="1"/>
          </p:cNvSpPr>
          <p:nvPr>
            <p:ph type="dt" sz="half" idx="10"/>
          </p:nvPr>
        </p:nvSpPr>
        <p:spPr/>
        <p:txBody>
          <a:bodyPr/>
          <a:lstStyle/>
          <a:p>
            <a:fld id="{0D92DE74-A63B-49CD-9578-3CE29890BA0D}" type="datetimeFigureOut">
              <a:rPr lang="en-US" smtClean="0"/>
              <a:t>2/5/2022</a:t>
            </a:fld>
            <a:endParaRPr lang="en-US"/>
          </a:p>
        </p:txBody>
      </p:sp>
      <p:sp>
        <p:nvSpPr>
          <p:cNvPr id="3" name="Footer Placeholder 2">
            <a:extLst>
              <a:ext uri="{FF2B5EF4-FFF2-40B4-BE49-F238E27FC236}">
                <a16:creationId xmlns:a16="http://schemas.microsoft.com/office/drawing/2014/main" id="{387D6B6E-FB17-48D1-94B2-9EF04193708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B4DB3E7-EB9B-4041-98BB-4A43C1233E0A}"/>
              </a:ext>
            </a:extLst>
          </p:cNvPr>
          <p:cNvSpPr>
            <a:spLocks noGrp="1"/>
          </p:cNvSpPr>
          <p:nvPr>
            <p:ph type="sldNum" sz="quarter" idx="12"/>
          </p:nvPr>
        </p:nvSpPr>
        <p:spPr/>
        <p:txBody>
          <a:bodyPr/>
          <a:lstStyle/>
          <a:p>
            <a:fld id="{12BE3CF7-4B6E-46A9-B89C-51A3BFEB2DA8}" type="slidenum">
              <a:rPr lang="en-US" smtClean="0"/>
              <a:t>‹#›</a:t>
            </a:fld>
            <a:endParaRPr lang="en-US"/>
          </a:p>
        </p:txBody>
      </p:sp>
    </p:spTree>
    <p:extLst>
      <p:ext uri="{BB962C8B-B14F-4D97-AF65-F5344CB8AC3E}">
        <p14:creationId xmlns:p14="http://schemas.microsoft.com/office/powerpoint/2010/main" val="5440875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468567-FB78-43FA-BC9A-A7AEBEDB9B4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AFB8942-2D62-4F7F-98A9-4AA15F04081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EA799A7-EE24-417C-8CF6-6BD79E3F9D2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271A032-C8EE-4A56-84C2-600E1F43C14F}"/>
              </a:ext>
            </a:extLst>
          </p:cNvPr>
          <p:cNvSpPr>
            <a:spLocks noGrp="1"/>
          </p:cNvSpPr>
          <p:nvPr>
            <p:ph type="dt" sz="half" idx="10"/>
          </p:nvPr>
        </p:nvSpPr>
        <p:spPr/>
        <p:txBody>
          <a:bodyPr/>
          <a:lstStyle/>
          <a:p>
            <a:fld id="{0D92DE74-A63B-49CD-9578-3CE29890BA0D}" type="datetimeFigureOut">
              <a:rPr lang="en-US" smtClean="0"/>
              <a:t>2/5/2022</a:t>
            </a:fld>
            <a:endParaRPr lang="en-US"/>
          </a:p>
        </p:txBody>
      </p:sp>
      <p:sp>
        <p:nvSpPr>
          <p:cNvPr id="6" name="Footer Placeholder 5">
            <a:extLst>
              <a:ext uri="{FF2B5EF4-FFF2-40B4-BE49-F238E27FC236}">
                <a16:creationId xmlns:a16="http://schemas.microsoft.com/office/drawing/2014/main" id="{F99F6E96-C8C6-4B4A-8725-03142ADBE76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30A488B-87E3-48AE-BE3F-EE2BAE94DD06}"/>
              </a:ext>
            </a:extLst>
          </p:cNvPr>
          <p:cNvSpPr>
            <a:spLocks noGrp="1"/>
          </p:cNvSpPr>
          <p:nvPr>
            <p:ph type="sldNum" sz="quarter" idx="12"/>
          </p:nvPr>
        </p:nvSpPr>
        <p:spPr/>
        <p:txBody>
          <a:bodyPr/>
          <a:lstStyle/>
          <a:p>
            <a:fld id="{12BE3CF7-4B6E-46A9-B89C-51A3BFEB2DA8}" type="slidenum">
              <a:rPr lang="en-US" smtClean="0"/>
              <a:t>‹#›</a:t>
            </a:fld>
            <a:endParaRPr lang="en-US"/>
          </a:p>
        </p:txBody>
      </p:sp>
    </p:spTree>
    <p:extLst>
      <p:ext uri="{BB962C8B-B14F-4D97-AF65-F5344CB8AC3E}">
        <p14:creationId xmlns:p14="http://schemas.microsoft.com/office/powerpoint/2010/main" val="23105976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70FB0D-6423-4803-9AED-712E2340E32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F1651DC-CFF9-4783-8640-169DE89C715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49456C5-2676-400C-84BF-539CBD489A7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D39F28-55FB-4B88-9E49-FD209EDCE091}"/>
              </a:ext>
            </a:extLst>
          </p:cNvPr>
          <p:cNvSpPr>
            <a:spLocks noGrp="1"/>
          </p:cNvSpPr>
          <p:nvPr>
            <p:ph type="dt" sz="half" idx="10"/>
          </p:nvPr>
        </p:nvSpPr>
        <p:spPr/>
        <p:txBody>
          <a:bodyPr/>
          <a:lstStyle/>
          <a:p>
            <a:fld id="{0D92DE74-A63B-49CD-9578-3CE29890BA0D}" type="datetimeFigureOut">
              <a:rPr lang="en-US" smtClean="0"/>
              <a:t>2/5/2022</a:t>
            </a:fld>
            <a:endParaRPr lang="en-US"/>
          </a:p>
        </p:txBody>
      </p:sp>
      <p:sp>
        <p:nvSpPr>
          <p:cNvPr id="6" name="Footer Placeholder 5">
            <a:extLst>
              <a:ext uri="{FF2B5EF4-FFF2-40B4-BE49-F238E27FC236}">
                <a16:creationId xmlns:a16="http://schemas.microsoft.com/office/drawing/2014/main" id="{BBE2ACE3-728D-4620-B9D3-C1646B80A42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B50FE09-B584-4C25-8BF5-9543472550F5}"/>
              </a:ext>
            </a:extLst>
          </p:cNvPr>
          <p:cNvSpPr>
            <a:spLocks noGrp="1"/>
          </p:cNvSpPr>
          <p:nvPr>
            <p:ph type="sldNum" sz="quarter" idx="12"/>
          </p:nvPr>
        </p:nvSpPr>
        <p:spPr/>
        <p:txBody>
          <a:bodyPr/>
          <a:lstStyle/>
          <a:p>
            <a:fld id="{12BE3CF7-4B6E-46A9-B89C-51A3BFEB2DA8}" type="slidenum">
              <a:rPr lang="en-US" smtClean="0"/>
              <a:t>‹#›</a:t>
            </a:fld>
            <a:endParaRPr lang="en-US"/>
          </a:p>
        </p:txBody>
      </p:sp>
    </p:spTree>
    <p:extLst>
      <p:ext uri="{BB962C8B-B14F-4D97-AF65-F5344CB8AC3E}">
        <p14:creationId xmlns:p14="http://schemas.microsoft.com/office/powerpoint/2010/main" val="14785948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EDF7E4E-3A9C-4439-8F15-AB848FA333C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CBF1092-D081-447E-9B05-0D4D9C80AC3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6C0C932-12DD-4741-B655-90AB80CCDC9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D92DE74-A63B-49CD-9578-3CE29890BA0D}" type="datetimeFigureOut">
              <a:rPr lang="en-US" smtClean="0"/>
              <a:t>2/5/2022</a:t>
            </a:fld>
            <a:endParaRPr lang="en-US"/>
          </a:p>
        </p:txBody>
      </p:sp>
      <p:sp>
        <p:nvSpPr>
          <p:cNvPr id="5" name="Footer Placeholder 4">
            <a:extLst>
              <a:ext uri="{FF2B5EF4-FFF2-40B4-BE49-F238E27FC236}">
                <a16:creationId xmlns:a16="http://schemas.microsoft.com/office/drawing/2014/main" id="{107EEC65-809D-458C-A4D9-5A467C5F19A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74327C9-C7F1-43B7-B3B2-41B4E51C7ED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2BE3CF7-4B6E-46A9-B89C-51A3BFEB2DA8}" type="slidenum">
              <a:rPr lang="en-US" smtClean="0"/>
              <a:t>‹#›</a:t>
            </a:fld>
            <a:endParaRPr lang="en-US"/>
          </a:p>
        </p:txBody>
      </p:sp>
    </p:spTree>
    <p:extLst>
      <p:ext uri="{BB962C8B-B14F-4D97-AF65-F5344CB8AC3E}">
        <p14:creationId xmlns:p14="http://schemas.microsoft.com/office/powerpoint/2010/main" val="27804126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chart" Target="../charts/chart1.xml"/><Relationship Id="rId7" Type="http://schemas.openxmlformats.org/officeDocument/2006/relationships/image" Target="../media/image4.jfif"/><Relationship Id="rId2" Type="http://schemas.openxmlformats.org/officeDocument/2006/relationships/image" Target="../media/image1.jfif"/><Relationship Id="rId1" Type="http://schemas.openxmlformats.org/officeDocument/2006/relationships/slideLayout" Target="../slideLayouts/slideLayout1.xml"/><Relationship Id="rId6" Type="http://schemas.openxmlformats.org/officeDocument/2006/relationships/image" Target="../media/image3.jfif"/><Relationship Id="rId5" Type="http://schemas.openxmlformats.org/officeDocument/2006/relationships/image" Target="../media/image2.jpg"/><Relationship Id="rId4" Type="http://schemas.openxmlformats.org/officeDocument/2006/relationships/chart" Target="../charts/chart2.xml"/></Relationships>
</file>

<file path=ppt/slides/_rels/slide2.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5">
            <a:lumMod val="40000"/>
            <a:lumOff val="60000"/>
          </a:schemeClr>
        </a:solidFill>
        <a:effectLst/>
      </p:bgPr>
    </p:bg>
    <p:spTree>
      <p:nvGrpSpPr>
        <p:cNvPr id="1" name=""/>
        <p:cNvGrpSpPr/>
        <p:nvPr/>
      </p:nvGrpSpPr>
      <p:grpSpPr>
        <a:xfrm>
          <a:off x="0" y="0"/>
          <a:ext cx="0" cy="0"/>
          <a:chOff x="0" y="0"/>
          <a:chExt cx="0" cy="0"/>
        </a:xfrm>
      </p:grpSpPr>
      <p:pic>
        <p:nvPicPr>
          <p:cNvPr id="12" name="Picture 11" descr="A picture containing plant, flower&#10;&#10;Description automatically generated">
            <a:extLst>
              <a:ext uri="{FF2B5EF4-FFF2-40B4-BE49-F238E27FC236}">
                <a16:creationId xmlns:a16="http://schemas.microsoft.com/office/drawing/2014/main" id="{666EC7B4-0493-4470-84B7-11BE0E67234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33909" y="-52784"/>
            <a:ext cx="2743939" cy="2055306"/>
          </a:xfrm>
          <a:prstGeom prst="rect">
            <a:avLst/>
          </a:prstGeom>
        </p:spPr>
      </p:pic>
      <p:sp>
        <p:nvSpPr>
          <p:cNvPr id="3" name="Subtitle 2">
            <a:extLst>
              <a:ext uri="{FF2B5EF4-FFF2-40B4-BE49-F238E27FC236}">
                <a16:creationId xmlns:a16="http://schemas.microsoft.com/office/drawing/2014/main" id="{4DC21B5B-8FCE-49CF-A556-815F68269B4A}"/>
              </a:ext>
            </a:extLst>
          </p:cNvPr>
          <p:cNvSpPr>
            <a:spLocks noGrp="1"/>
          </p:cNvSpPr>
          <p:nvPr>
            <p:ph type="subTitle" idx="1"/>
          </p:nvPr>
        </p:nvSpPr>
        <p:spPr>
          <a:xfrm>
            <a:off x="1206624" y="3331345"/>
            <a:ext cx="9144000" cy="1757780"/>
          </a:xfrm>
        </p:spPr>
        <p:txBody>
          <a:bodyPr>
            <a:prstTxWarp prst="textArchUp">
              <a:avLst>
                <a:gd name="adj" fmla="val 10307111"/>
              </a:avLst>
            </a:prstTxWarp>
          </a:bodyPr>
          <a:lstStyle/>
          <a:p>
            <a:r>
              <a:rPr lang="en-US" sz="3600" dirty="0"/>
              <a:t>Visit the Historic Nashville City Cemetery and Arboretum</a:t>
            </a:r>
          </a:p>
          <a:p>
            <a:r>
              <a:rPr lang="en-US" sz="3600" dirty="0"/>
              <a:t>Home of History and Beauty</a:t>
            </a:r>
          </a:p>
          <a:p>
            <a:r>
              <a:rPr lang="en-US" sz="1400" b="0" i="0" dirty="0">
                <a:solidFill>
                  <a:srgbClr val="202124"/>
                </a:solidFill>
                <a:effectLst/>
                <a:latin typeface="Roboto" panose="020B0604020202020204" pitchFamily="2" charset="0"/>
              </a:rPr>
              <a:t>1001 4th Ave S, Nashville, TN 37203</a:t>
            </a:r>
            <a:endParaRPr lang="en-US" sz="1400" dirty="0"/>
          </a:p>
        </p:txBody>
      </p:sp>
      <p:graphicFrame>
        <p:nvGraphicFramePr>
          <p:cNvPr id="7" name="Chart 6">
            <a:extLst>
              <a:ext uri="{FF2B5EF4-FFF2-40B4-BE49-F238E27FC236}">
                <a16:creationId xmlns:a16="http://schemas.microsoft.com/office/drawing/2014/main" id="{DDE96A4C-1A6E-477D-BD71-1457BF7E0A30}"/>
              </a:ext>
            </a:extLst>
          </p:cNvPr>
          <p:cNvGraphicFramePr>
            <a:graphicFrameLocks/>
          </p:cNvGraphicFramePr>
          <p:nvPr>
            <p:extLst>
              <p:ext uri="{D42A27DB-BD31-4B8C-83A1-F6EECF244321}">
                <p14:modId xmlns:p14="http://schemas.microsoft.com/office/powerpoint/2010/main" val="1003069624"/>
              </p:ext>
            </p:extLst>
          </p:nvPr>
        </p:nvGraphicFramePr>
        <p:xfrm>
          <a:off x="0" y="3978274"/>
          <a:ext cx="4572000" cy="287972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8" name="Chart 7">
            <a:extLst>
              <a:ext uri="{FF2B5EF4-FFF2-40B4-BE49-F238E27FC236}">
                <a16:creationId xmlns:a16="http://schemas.microsoft.com/office/drawing/2014/main" id="{3EADE28D-9EBC-425F-9491-9F3A65C9183D}"/>
              </a:ext>
            </a:extLst>
          </p:cNvPr>
          <p:cNvGraphicFramePr>
            <a:graphicFrameLocks/>
          </p:cNvGraphicFramePr>
          <p:nvPr>
            <p:extLst>
              <p:ext uri="{D42A27DB-BD31-4B8C-83A1-F6EECF244321}">
                <p14:modId xmlns:p14="http://schemas.microsoft.com/office/powerpoint/2010/main" val="2324963958"/>
              </p:ext>
            </p:extLst>
          </p:nvPr>
        </p:nvGraphicFramePr>
        <p:xfrm>
          <a:off x="8177212" y="3978274"/>
          <a:ext cx="4014787" cy="2879726"/>
        </p:xfrm>
        <a:graphic>
          <a:graphicData uri="http://schemas.openxmlformats.org/drawingml/2006/chart">
            <c:chart xmlns:c="http://schemas.openxmlformats.org/drawingml/2006/chart" xmlns:r="http://schemas.openxmlformats.org/officeDocument/2006/relationships" r:id="rId4"/>
          </a:graphicData>
        </a:graphic>
      </p:graphicFrame>
      <p:pic>
        <p:nvPicPr>
          <p:cNvPr id="5" name="Picture 4" descr="A picture containing tree, grass, outdoor, building&#10;&#10;Description automatically generated">
            <a:extLst>
              <a:ext uri="{FF2B5EF4-FFF2-40B4-BE49-F238E27FC236}">
                <a16:creationId xmlns:a16="http://schemas.microsoft.com/office/drawing/2014/main" id="{D115B5E1-2270-4E11-807A-35BAE4160FE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014787" y="3788965"/>
            <a:ext cx="4162425" cy="3121819"/>
          </a:xfrm>
          <a:prstGeom prst="rect">
            <a:avLst/>
          </a:prstGeom>
        </p:spPr>
      </p:pic>
      <p:pic>
        <p:nvPicPr>
          <p:cNvPr id="10" name="Picture 9" descr="A close up of a flower&#10;&#10;Description automatically generated with medium confidence">
            <a:extLst>
              <a:ext uri="{FF2B5EF4-FFF2-40B4-BE49-F238E27FC236}">
                <a16:creationId xmlns:a16="http://schemas.microsoft.com/office/drawing/2014/main" id="{48FC3D5B-44C7-4251-80A7-3F398CAA149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495" y="0"/>
            <a:ext cx="2143125" cy="2143125"/>
          </a:xfrm>
          <a:prstGeom prst="rect">
            <a:avLst/>
          </a:prstGeom>
        </p:spPr>
      </p:pic>
      <p:pic>
        <p:nvPicPr>
          <p:cNvPr id="14" name="Picture 13" descr="A picture containing flower, plant&#10;&#10;Description automatically generated">
            <a:extLst>
              <a:ext uri="{FF2B5EF4-FFF2-40B4-BE49-F238E27FC236}">
                <a16:creationId xmlns:a16="http://schemas.microsoft.com/office/drawing/2014/main" id="{EB873891-2F99-4C8B-B30B-546C6DF9B004}"/>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968962" y="0"/>
            <a:ext cx="3220543" cy="2143125"/>
          </a:xfrm>
          <a:prstGeom prst="rect">
            <a:avLst/>
          </a:prstGeom>
        </p:spPr>
      </p:pic>
      <p:sp>
        <p:nvSpPr>
          <p:cNvPr id="15" name="TextBox 14">
            <a:extLst>
              <a:ext uri="{FF2B5EF4-FFF2-40B4-BE49-F238E27FC236}">
                <a16:creationId xmlns:a16="http://schemas.microsoft.com/office/drawing/2014/main" id="{610E5B96-1191-4567-9E67-8D04D5D7AFA3}"/>
              </a:ext>
            </a:extLst>
          </p:cNvPr>
          <p:cNvSpPr txBox="1"/>
          <p:nvPr/>
        </p:nvSpPr>
        <p:spPr>
          <a:xfrm>
            <a:off x="2145620" y="0"/>
            <a:ext cx="2143125" cy="1077218"/>
          </a:xfrm>
          <a:prstGeom prst="rect">
            <a:avLst/>
          </a:prstGeom>
          <a:noFill/>
        </p:spPr>
        <p:txBody>
          <a:bodyPr wrap="square" rtlCol="0">
            <a:spAutoFit/>
          </a:bodyPr>
          <a:lstStyle/>
          <a:p>
            <a:r>
              <a:rPr lang="en-US" sz="1600" dirty="0"/>
              <a:t>The Burial spot of ex president James K. Polk of Westward Expansion fame. </a:t>
            </a:r>
          </a:p>
        </p:txBody>
      </p:sp>
      <p:sp>
        <p:nvSpPr>
          <p:cNvPr id="16" name="TextBox 15">
            <a:extLst>
              <a:ext uri="{FF2B5EF4-FFF2-40B4-BE49-F238E27FC236}">
                <a16:creationId xmlns:a16="http://schemas.microsoft.com/office/drawing/2014/main" id="{3BE5D629-000E-4893-8F78-B7A440797E13}"/>
              </a:ext>
            </a:extLst>
          </p:cNvPr>
          <p:cNvSpPr txBox="1"/>
          <p:nvPr/>
        </p:nvSpPr>
        <p:spPr>
          <a:xfrm>
            <a:off x="6977848" y="0"/>
            <a:ext cx="1991114" cy="2062103"/>
          </a:xfrm>
          <a:prstGeom prst="rect">
            <a:avLst/>
          </a:prstGeom>
          <a:noFill/>
        </p:spPr>
        <p:txBody>
          <a:bodyPr wrap="square" rtlCol="0">
            <a:spAutoFit/>
          </a:bodyPr>
          <a:lstStyle/>
          <a:p>
            <a:r>
              <a:rPr lang="en-US" sz="1600" dirty="0"/>
              <a:t>Note how in 1880 and before only 12% of the population made it to 65 or older, but with the election of Warren G. Harding it jumped to 60%!</a:t>
            </a:r>
          </a:p>
        </p:txBody>
      </p:sp>
    </p:spTree>
    <p:extLst>
      <p:ext uri="{BB962C8B-B14F-4D97-AF65-F5344CB8AC3E}">
        <p14:creationId xmlns:p14="http://schemas.microsoft.com/office/powerpoint/2010/main" val="2931189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graphicFrame>
        <p:nvGraphicFramePr>
          <p:cNvPr id="4" name="Chart 3">
            <a:extLst>
              <a:ext uri="{FF2B5EF4-FFF2-40B4-BE49-F238E27FC236}">
                <a16:creationId xmlns:a16="http://schemas.microsoft.com/office/drawing/2014/main" id="{1A92E340-964F-49DD-B555-23DEA411FE52}"/>
              </a:ext>
            </a:extLst>
          </p:cNvPr>
          <p:cNvGraphicFramePr>
            <a:graphicFrameLocks/>
          </p:cNvGraphicFramePr>
          <p:nvPr>
            <p:extLst>
              <p:ext uri="{D42A27DB-BD31-4B8C-83A1-F6EECF244321}">
                <p14:modId xmlns:p14="http://schemas.microsoft.com/office/powerpoint/2010/main" val="3766547078"/>
              </p:ext>
            </p:extLst>
          </p:nvPr>
        </p:nvGraphicFramePr>
        <p:xfrm>
          <a:off x="1909849" y="-6233"/>
          <a:ext cx="9037320" cy="4259580"/>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a:extLst>
              <a:ext uri="{FF2B5EF4-FFF2-40B4-BE49-F238E27FC236}">
                <a16:creationId xmlns:a16="http://schemas.microsoft.com/office/drawing/2014/main" id="{461FEB1E-0EDD-444F-BDA8-DCA62D1B116C}"/>
              </a:ext>
            </a:extLst>
          </p:cNvPr>
          <p:cNvSpPr txBox="1"/>
          <p:nvPr/>
        </p:nvSpPr>
        <p:spPr>
          <a:xfrm>
            <a:off x="1617518" y="4558148"/>
            <a:ext cx="9621981" cy="2585323"/>
          </a:xfrm>
          <a:prstGeom prst="rect">
            <a:avLst/>
          </a:prstGeom>
          <a:noFill/>
        </p:spPr>
        <p:txBody>
          <a:bodyPr wrap="square" rtlCol="0">
            <a:spAutoFit/>
          </a:bodyPr>
          <a:lstStyle/>
          <a:p>
            <a:r>
              <a:rPr lang="en-US" sz="1800" dirty="0">
                <a:solidFill>
                  <a:schemeClr val="dk1"/>
                </a:solidFill>
                <a:effectLst/>
                <a:latin typeface="+mn-lt"/>
                <a:ea typeface="+mn-ea"/>
                <a:cs typeface="+mn-cs"/>
              </a:rPr>
              <a:t>In 1864 and 1865 America was in the midst</a:t>
            </a:r>
            <a:r>
              <a:rPr lang="en-US" sz="1800" baseline="0" dirty="0">
                <a:solidFill>
                  <a:schemeClr val="dk1"/>
                </a:solidFill>
                <a:effectLst/>
                <a:latin typeface="+mn-lt"/>
                <a:ea typeface="+mn-ea"/>
                <a:cs typeface="+mn-cs"/>
              </a:rPr>
              <a:t> of the Civil War. Nashville was a hotly contested area as the state has the most rivers and thus transport power of the time. The battle of Nashville was fought in December of 1864, so burials in the area would have continued into the following year. Given the revolutionary advancements in ammunition and </a:t>
            </a:r>
            <a:r>
              <a:rPr lang="en-US" sz="1800" baseline="0">
                <a:solidFill>
                  <a:schemeClr val="dk1"/>
                </a:solidFill>
                <a:effectLst/>
                <a:latin typeface="+mn-lt"/>
                <a:ea typeface="+mn-ea"/>
                <a:cs typeface="+mn-cs"/>
              </a:rPr>
              <a:t>the development </a:t>
            </a:r>
            <a:r>
              <a:rPr lang="en-US" sz="1800" baseline="0" dirty="0">
                <a:solidFill>
                  <a:schemeClr val="dk1"/>
                </a:solidFill>
                <a:effectLst/>
                <a:latin typeface="+mn-lt"/>
                <a:ea typeface="+mn-ea"/>
                <a:cs typeface="+mn-cs"/>
              </a:rPr>
              <a:t>of more accurate firearms,  the American Civil War was the bloodiest war fought until the 20th century in addition to being on American soil. Compare that to the least amounts of burials in the 70s, when the cemetery was already considered "historic" thus slowing down burials there and the wars being fought abroad as opposed to in the state. </a:t>
            </a:r>
            <a:endParaRPr lang="en-US" dirty="0">
              <a:effectLst/>
            </a:endParaRPr>
          </a:p>
          <a:p>
            <a:endParaRPr lang="en-US" dirty="0"/>
          </a:p>
        </p:txBody>
      </p:sp>
    </p:spTree>
    <p:extLst>
      <p:ext uri="{BB962C8B-B14F-4D97-AF65-F5344CB8AC3E}">
        <p14:creationId xmlns:p14="http://schemas.microsoft.com/office/powerpoint/2010/main" val="253958642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923</TotalTime>
  <Words>226</Words>
  <Application>Microsoft Office PowerPoint</Application>
  <PresentationFormat>Widescreen</PresentationFormat>
  <Paragraphs>9</Paragraphs>
  <Slides>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vt:i4>
      </vt:variant>
    </vt:vector>
  </HeadingPairs>
  <TitlesOfParts>
    <vt:vector size="7" baseType="lpstr">
      <vt:lpstr>Arial</vt:lpstr>
      <vt:lpstr>Calibri</vt:lpstr>
      <vt:lpstr>Calibri Light</vt:lpstr>
      <vt:lpstr>Roboto</vt:lpstr>
      <vt:lpstr>Office Theme</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Patrick Cunningham</dc:creator>
  <cp:lastModifiedBy>Patrick Cunningham</cp:lastModifiedBy>
  <cp:revision>5</cp:revision>
  <dcterms:created xsi:type="dcterms:W3CDTF">2022-02-05T01:49:09Z</dcterms:created>
  <dcterms:modified xsi:type="dcterms:W3CDTF">2022-02-05T19:16:37Z</dcterms:modified>
</cp:coreProperties>
</file>

<file path=docProps/thumbnail.jpeg>
</file>